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  <p:embeddedFont>
      <p:font typeface="Fira Sans Extra Condensed Medium"/>
      <p:regular r:id="rId60"/>
      <p:bold r:id="rId61"/>
      <p:italic r:id="rId62"/>
      <p:boldItalic r:id="rId63"/>
    </p:embeddedFont>
    <p:embeddedFont>
      <p:font typeface="Comfortaa Regular"/>
      <p:regular r:id="rId64"/>
      <p:bold r:id="rId65"/>
    </p:embeddedFont>
    <p:embeddedFont>
      <p:font typeface="Roboto Condensed"/>
      <p:regular r:id="rId66"/>
      <p:bold r:id="rId67"/>
      <p:italic r:id="rId68"/>
      <p:boldItalic r:id="rId69"/>
    </p:embeddedFont>
    <p:embeddedFont>
      <p:font typeface="Squada One"/>
      <p:regular r:id="rId70"/>
    </p:embeddedFont>
    <p:embeddedFont>
      <p:font typeface="Roboto Condensed Light"/>
      <p:regular r:id="rId71"/>
      <p:bold r:id="rId72"/>
      <p:italic r:id="rId73"/>
      <p:boldItalic r:id="rId74"/>
    </p:embeddedFont>
    <p:embeddedFont>
      <p:font typeface="Exo 2"/>
      <p:regular r:id="rId75"/>
      <p:bold r:id="rId76"/>
      <p:italic r:id="rId77"/>
      <p:boldItalic r:id="rId78"/>
    </p:embeddedFont>
    <p:embeddedFont>
      <p:font typeface="Merriweather"/>
      <p:regular r:id="rId79"/>
      <p:bold r:id="rId80"/>
      <p:italic r:id="rId81"/>
      <p:boldItalic r:id="rId82"/>
    </p:embeddedFont>
    <p:embeddedFont>
      <p:font typeface="Comfortaa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Comfortaa-bold.fntdata"/><Relationship Id="rId83" Type="http://schemas.openxmlformats.org/officeDocument/2006/relationships/font" Target="fonts/Comfortaa-regular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Merriweather-bold.fntdata"/><Relationship Id="rId82" Type="http://schemas.openxmlformats.org/officeDocument/2006/relationships/font" Target="fonts/Merriweather-boldItalic.fntdata"/><Relationship Id="rId81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CondensedLight-italic.fntdata"/><Relationship Id="rId72" Type="http://schemas.openxmlformats.org/officeDocument/2006/relationships/font" Target="fonts/RobotoCondensedLight-bold.fntdata"/><Relationship Id="rId31" Type="http://schemas.openxmlformats.org/officeDocument/2006/relationships/slide" Target="slides/slide27.xml"/><Relationship Id="rId75" Type="http://schemas.openxmlformats.org/officeDocument/2006/relationships/font" Target="fonts/Exo2-regular.fntdata"/><Relationship Id="rId30" Type="http://schemas.openxmlformats.org/officeDocument/2006/relationships/slide" Target="slides/slide26.xml"/><Relationship Id="rId74" Type="http://schemas.openxmlformats.org/officeDocument/2006/relationships/font" Target="fonts/RobotoCondensedLight-boldItalic.fntdata"/><Relationship Id="rId33" Type="http://schemas.openxmlformats.org/officeDocument/2006/relationships/slide" Target="slides/slide29.xml"/><Relationship Id="rId77" Type="http://schemas.openxmlformats.org/officeDocument/2006/relationships/font" Target="fonts/Exo2-italic.fntdata"/><Relationship Id="rId32" Type="http://schemas.openxmlformats.org/officeDocument/2006/relationships/slide" Target="slides/slide28.xml"/><Relationship Id="rId76" Type="http://schemas.openxmlformats.org/officeDocument/2006/relationships/font" Target="fonts/Exo2-bold.fntdata"/><Relationship Id="rId35" Type="http://schemas.openxmlformats.org/officeDocument/2006/relationships/slide" Target="slides/slide31.xml"/><Relationship Id="rId79" Type="http://schemas.openxmlformats.org/officeDocument/2006/relationships/font" Target="fonts/Merriweather-regular.fntdata"/><Relationship Id="rId34" Type="http://schemas.openxmlformats.org/officeDocument/2006/relationships/slide" Target="slides/slide30.xml"/><Relationship Id="rId78" Type="http://schemas.openxmlformats.org/officeDocument/2006/relationships/font" Target="fonts/Exo2-boldItalic.fntdata"/><Relationship Id="rId71" Type="http://schemas.openxmlformats.org/officeDocument/2006/relationships/font" Target="fonts/RobotoCondensedLight-regular.fntdata"/><Relationship Id="rId70" Type="http://schemas.openxmlformats.org/officeDocument/2006/relationships/font" Target="fonts/SquadaOne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FiraSansExtraCondensedMedium-italic.fntdata"/><Relationship Id="rId61" Type="http://schemas.openxmlformats.org/officeDocument/2006/relationships/font" Target="fonts/FiraSansExtraCondensedMedium-bold.fntdata"/><Relationship Id="rId20" Type="http://schemas.openxmlformats.org/officeDocument/2006/relationships/slide" Target="slides/slide16.xml"/><Relationship Id="rId64" Type="http://schemas.openxmlformats.org/officeDocument/2006/relationships/font" Target="fonts/ComfortaaRegular-regular.fntdata"/><Relationship Id="rId63" Type="http://schemas.openxmlformats.org/officeDocument/2006/relationships/font" Target="fonts/FiraSansExtraCondensedMedium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Condensed-regular.fntdata"/><Relationship Id="rId21" Type="http://schemas.openxmlformats.org/officeDocument/2006/relationships/slide" Target="slides/slide17.xml"/><Relationship Id="rId65" Type="http://schemas.openxmlformats.org/officeDocument/2006/relationships/font" Target="fonts/ComfortaaRegular-bold.fntdata"/><Relationship Id="rId24" Type="http://schemas.openxmlformats.org/officeDocument/2006/relationships/slide" Target="slides/slide20.xml"/><Relationship Id="rId68" Type="http://schemas.openxmlformats.org/officeDocument/2006/relationships/font" Target="fonts/RobotoCondensed-italic.fntdata"/><Relationship Id="rId23" Type="http://schemas.openxmlformats.org/officeDocument/2006/relationships/slide" Target="slides/slide19.xml"/><Relationship Id="rId67" Type="http://schemas.openxmlformats.org/officeDocument/2006/relationships/font" Target="fonts/RobotoCondensed-bold.fntdata"/><Relationship Id="rId60" Type="http://schemas.openxmlformats.org/officeDocument/2006/relationships/font" Target="fonts/FiraSansExtraCondensed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Condense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ProximaNova-bold.fntdata"/><Relationship Id="rId12" Type="http://schemas.openxmlformats.org/officeDocument/2006/relationships/slide" Target="slides/slide8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31bc38c9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31bc38c9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3b2f2ed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3b2f2ed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77396ca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77396ca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77396caf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977396caf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6aa43fc8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6aa43fc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Accennare al restart fatto nei punti 6 e 7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977396ca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977396ca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77396caf6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977396caf6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93b2f2ed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93b2f2ed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Specificare kernel (dire che si è provato altri kernels)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31bc38c9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31bc38c9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Spiegare perché abbiamo fissato a zero click lo zero budget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9385c36ee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9385c36ee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d3b44f0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d3b44f0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385c36e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385c36e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93b2f2ed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93b2f2ed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977396caf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977396caf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6aa43fc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6aa43fc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931bc38c9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931bc38c9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ggiungiamo braccia a ogni insieme - </a:t>
            </a:r>
            <a:r>
              <a:rPr lang="en"/>
              <a:t>Spiegare gli insiemi di braccia scelti (perché proprio 9, 17,...) </a:t>
            </a:r>
            <a:br>
              <a:rPr lang="en"/>
            </a:br>
            <a:br>
              <a:rPr lang="en"/>
            </a:br>
            <a:r>
              <a:rPr lang="en"/>
              <a:t>Dire vagamente perché sono pseudo-lineari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7a27daa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7a27daa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Richiesta del punto 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Perché abbiamo scelto curve fatte così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31bc38c9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31bc38c9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385c36ee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385c36ee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93b2f2edb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93b2f2edb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 è più rapido a cambiare idea su ogni campagna pubblicitaria, quindi si adatta meglio alla situazione del caso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96aa43fc8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96aa43fc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385c36e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385c36e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96aa43fc8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96aa43fc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Sarà un po’ il nostro obiettivo nella fase succesiva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3559d57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93559d57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9894fc556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9894fc55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96aa43fc8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96aa43fc8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974411e88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974411e88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96aa43fc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96aa43fc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7b35b2c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7b35b2c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3559d57f4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93559d57f4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974411e88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974411e88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96aa43fc8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96aa43fc8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b35b2c6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7b35b2c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96aa43fc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96aa43fc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6aa43fc8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6aa43fc8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894fc55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894fc55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97b35b2c6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97b35b2c6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97b35b2c6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97b35b2c6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93559d57f4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93559d57f4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9319b0d59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9319b0d59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93559d57f4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93559d57f4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7b35b2c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7b35b2c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319b0d59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319b0d59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b35b2c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7b35b2c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319b0d59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319b0d59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8d3b44f0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8d3b44f0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b35b2c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7b35b2c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7a27daa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7a27daa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385c36ee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385c36ee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Spiegazione problema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Dobbiamo spiegare cos’è un gpts?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77396caf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77396caf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32.png"/><Relationship Id="rId21" Type="http://schemas.openxmlformats.org/officeDocument/2006/relationships/image" Target="../media/image21.png"/><Relationship Id="rId24" Type="http://schemas.openxmlformats.org/officeDocument/2006/relationships/image" Target="../media/image26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26" Type="http://schemas.openxmlformats.org/officeDocument/2006/relationships/image" Target="../media/image33.png"/><Relationship Id="rId25" Type="http://schemas.openxmlformats.org/officeDocument/2006/relationships/image" Target="../media/image31.png"/><Relationship Id="rId28" Type="http://schemas.openxmlformats.org/officeDocument/2006/relationships/image" Target="../media/image30.png"/><Relationship Id="rId27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3" Type="http://schemas.openxmlformats.org/officeDocument/2006/relationships/image" Target="../media/image11.png"/><Relationship Id="rId12" Type="http://schemas.openxmlformats.org/officeDocument/2006/relationships/image" Target="../media/image18.png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7" Type="http://schemas.openxmlformats.org/officeDocument/2006/relationships/image" Target="../media/image19.png"/><Relationship Id="rId16" Type="http://schemas.openxmlformats.org/officeDocument/2006/relationships/image" Target="../media/image24.png"/><Relationship Id="rId19" Type="http://schemas.openxmlformats.org/officeDocument/2006/relationships/image" Target="../media/image20.png"/><Relationship Id="rId18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839304" y="691090"/>
            <a:ext cx="7613400" cy="4183700"/>
          </a:xfrm>
          <a:custGeom>
            <a:rect b="b" l="l" r="r" t="t"/>
            <a:pathLst>
              <a:path extrusionOk="0" h="167348" w="304536">
                <a:moveTo>
                  <a:pt x="147479" y="11260"/>
                </a:moveTo>
                <a:cubicBezTo>
                  <a:pt x="120172" y="10637"/>
                  <a:pt x="92241" y="5212"/>
                  <a:pt x="69298" y="4152"/>
                </a:cubicBezTo>
                <a:cubicBezTo>
                  <a:pt x="46355" y="3092"/>
                  <a:pt x="20294" y="-5075"/>
                  <a:pt x="9820" y="4900"/>
                </a:cubicBezTo>
                <a:cubicBezTo>
                  <a:pt x="-654" y="14875"/>
                  <a:pt x="6890" y="44864"/>
                  <a:pt x="6454" y="64004"/>
                </a:cubicBezTo>
                <a:cubicBezTo>
                  <a:pt x="6018" y="83144"/>
                  <a:pt x="-8322" y="110265"/>
                  <a:pt x="7202" y="119741"/>
                </a:cubicBezTo>
                <a:cubicBezTo>
                  <a:pt x="22726" y="129218"/>
                  <a:pt x="66804" y="114504"/>
                  <a:pt x="99598" y="120863"/>
                </a:cubicBezTo>
                <a:cubicBezTo>
                  <a:pt x="132392" y="127222"/>
                  <a:pt x="170983" y="151287"/>
                  <a:pt x="203964" y="157896"/>
                </a:cubicBezTo>
                <a:cubicBezTo>
                  <a:pt x="236945" y="164505"/>
                  <a:pt x="281958" y="173982"/>
                  <a:pt x="297482" y="160515"/>
                </a:cubicBezTo>
                <a:cubicBezTo>
                  <a:pt x="313006" y="147048"/>
                  <a:pt x="298230" y="100164"/>
                  <a:pt x="297108" y="77096"/>
                </a:cubicBezTo>
                <a:cubicBezTo>
                  <a:pt x="295986" y="54028"/>
                  <a:pt x="301410" y="33642"/>
                  <a:pt x="290749" y="22108"/>
                </a:cubicBezTo>
                <a:cubicBezTo>
                  <a:pt x="280088" y="10574"/>
                  <a:pt x="257020" y="9701"/>
                  <a:pt x="233142" y="7893"/>
                </a:cubicBezTo>
                <a:cubicBezTo>
                  <a:pt x="209264" y="6085"/>
                  <a:pt x="174786" y="11884"/>
                  <a:pt x="147479" y="11260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5614200" y="3480800"/>
            <a:ext cx="24012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Carlo Augusto Vitellio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Federico Capello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Filippo Fedeli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Gianmarco Genalti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Jean Paul Guglielmo Baroni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1310591" y="2347133"/>
            <a:ext cx="6681825" cy="1106875"/>
          </a:xfrm>
          <a:custGeom>
            <a:rect b="b" l="l" r="r" t="t"/>
            <a:pathLst>
              <a:path extrusionOk="0" h="44275" w="267273">
                <a:moveTo>
                  <a:pt x="148827" y="3000"/>
                </a:moveTo>
                <a:cubicBezTo>
                  <a:pt x="121582" y="2439"/>
                  <a:pt x="112978" y="4621"/>
                  <a:pt x="91968" y="4122"/>
                </a:cubicBezTo>
                <a:cubicBezTo>
                  <a:pt x="70958" y="3623"/>
                  <a:pt x="37416" y="-180"/>
                  <a:pt x="22765" y="7"/>
                </a:cubicBezTo>
                <a:cubicBezTo>
                  <a:pt x="8114" y="194"/>
                  <a:pt x="7703" y="407"/>
                  <a:pt x="4061" y="5244"/>
                </a:cubicBezTo>
                <a:cubicBezTo>
                  <a:pt x="420" y="10081"/>
                  <a:pt x="-1141" y="22545"/>
                  <a:pt x="916" y="29029"/>
                </a:cubicBezTo>
                <a:cubicBezTo>
                  <a:pt x="2973" y="35513"/>
                  <a:pt x="-1077" y="42938"/>
                  <a:pt x="16405" y="44148"/>
                </a:cubicBezTo>
                <a:cubicBezTo>
                  <a:pt x="33887" y="45359"/>
                  <a:pt x="82928" y="37539"/>
                  <a:pt x="105809" y="36292"/>
                </a:cubicBezTo>
                <a:cubicBezTo>
                  <a:pt x="128690" y="35045"/>
                  <a:pt x="134176" y="36479"/>
                  <a:pt x="153690" y="36666"/>
                </a:cubicBezTo>
                <a:cubicBezTo>
                  <a:pt x="173204" y="36853"/>
                  <a:pt x="206248" y="37290"/>
                  <a:pt x="222894" y="37415"/>
                </a:cubicBezTo>
                <a:cubicBezTo>
                  <a:pt x="239540" y="37540"/>
                  <a:pt x="246647" y="38662"/>
                  <a:pt x="253567" y="37415"/>
                </a:cubicBezTo>
                <a:cubicBezTo>
                  <a:pt x="260487" y="36168"/>
                  <a:pt x="264104" y="34921"/>
                  <a:pt x="264416" y="29933"/>
                </a:cubicBezTo>
                <a:cubicBezTo>
                  <a:pt x="264728" y="24945"/>
                  <a:pt x="274703" y="11978"/>
                  <a:pt x="255438" y="7489"/>
                </a:cubicBezTo>
                <a:cubicBezTo>
                  <a:pt x="236173" y="3000"/>
                  <a:pt x="176072" y="3561"/>
                  <a:pt x="148827" y="300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35" name="Google Shape;135;p26"/>
          <p:cNvSpPr txBox="1"/>
          <p:nvPr>
            <p:ph type="ctrTitle"/>
          </p:nvPr>
        </p:nvSpPr>
        <p:spPr>
          <a:xfrm>
            <a:off x="1128600" y="1070275"/>
            <a:ext cx="6886800" cy="23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Project in the course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Data Intelligence Applications</a:t>
            </a:r>
            <a:endParaRPr sz="31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by 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Nicola Gatti and Alessandro Nuara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Pricing &amp; Advertising</a:t>
            </a:r>
            <a:endParaRPr sz="4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925" y="134525"/>
            <a:ext cx="1056225" cy="7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Optimization Algorithm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5258100" y="1056825"/>
            <a:ext cx="3845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implemented the dynamic programming algorithm in order to solve the knapsack-like optimization problem.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As predicted from the theory, keeping fixed the number of subcampaigns (at N = 3),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time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scales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quadratically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the number of values for the daily budget (K).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complexity is: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O(NK²)</a:t>
            </a:r>
            <a:endParaRPr b="1" i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270998" y="1056827"/>
            <a:ext cx="4987100" cy="4086672"/>
            <a:chOff x="270998" y="1056827"/>
            <a:chExt cx="4987100" cy="4086672"/>
          </a:xfrm>
        </p:grpSpPr>
        <p:grpSp>
          <p:nvGrpSpPr>
            <p:cNvPr id="426" name="Google Shape;426;p35"/>
            <p:cNvGrpSpPr/>
            <p:nvPr/>
          </p:nvGrpSpPr>
          <p:grpSpPr>
            <a:xfrm>
              <a:off x="270998" y="1056827"/>
              <a:ext cx="4987100" cy="4086672"/>
              <a:chOff x="4980450" y="2039500"/>
              <a:chExt cx="4163550" cy="3360750"/>
            </a:xfrm>
          </p:grpSpPr>
          <p:pic>
            <p:nvPicPr>
              <p:cNvPr id="427" name="Google Shape;427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028525" y="2039500"/>
                <a:ext cx="4115475" cy="3086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8" name="Google Shape;428;p35"/>
              <p:cNvSpPr txBox="1"/>
              <p:nvPr/>
            </p:nvSpPr>
            <p:spPr>
              <a:xfrm rot="-5400000">
                <a:off x="4114200" y="3307250"/>
                <a:ext cx="2283600" cy="5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Proxima Nova"/>
                    <a:ea typeface="Proxima Nova"/>
                    <a:cs typeface="Proxima Nova"/>
                    <a:sym typeface="Proxima Nova"/>
                  </a:rPr>
                  <a:t>Time [s]</a:t>
                </a:r>
                <a:endParaRPr b="1"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429" name="Google Shape;429;p35"/>
              <p:cNvSpPr txBox="1"/>
              <p:nvPr/>
            </p:nvSpPr>
            <p:spPr>
              <a:xfrm>
                <a:off x="6104194" y="4849150"/>
                <a:ext cx="2283600" cy="5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Proxima Nova"/>
                    <a:ea typeface="Proxima Nova"/>
                    <a:cs typeface="Proxima Nova"/>
                    <a:sym typeface="Proxima Nova"/>
                  </a:rPr>
                  <a:t># of arms</a:t>
                </a:r>
                <a:endParaRPr b="1"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30" name="Google Shape;430;p35"/>
            <p:cNvSpPr txBox="1"/>
            <p:nvPr/>
          </p:nvSpPr>
          <p:spPr>
            <a:xfrm>
              <a:off x="1396844" y="1111636"/>
              <a:ext cx="2735400" cy="6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30 experiments every 10 arms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31" name="Google Shape;431;p35"/>
          <p:cNvSpPr/>
          <p:nvPr/>
        </p:nvSpPr>
        <p:spPr>
          <a:xfrm>
            <a:off x="271002" y="280061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432" name="Google Shape;432;p35"/>
          <p:cNvGrpSpPr/>
          <p:nvPr/>
        </p:nvGrpSpPr>
        <p:grpSpPr>
          <a:xfrm>
            <a:off x="490715" y="431161"/>
            <a:ext cx="305798" cy="302554"/>
            <a:chOff x="-1182750" y="3962900"/>
            <a:chExt cx="294575" cy="291450"/>
          </a:xfrm>
        </p:grpSpPr>
        <p:sp>
          <p:nvSpPr>
            <p:cNvPr id="433" name="Google Shape;433;p35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/>
          <p:nvPr/>
        </p:nvSpPr>
        <p:spPr>
          <a:xfrm>
            <a:off x="5258100" y="1111625"/>
            <a:ext cx="36990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Our algorithm is tailor-made for this problem: it strongly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outperforms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standard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Integer Linear Programming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formulation (implemented with Pulp)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showing a clear asymptotical difference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45" name="Google Shape;445;p36"/>
          <p:cNvGrpSpPr/>
          <p:nvPr/>
        </p:nvGrpSpPr>
        <p:grpSpPr>
          <a:xfrm>
            <a:off x="312544" y="1056828"/>
            <a:ext cx="4945567" cy="3840127"/>
            <a:chOff x="2514263" y="2056900"/>
            <a:chExt cx="4115475" cy="3326225"/>
          </a:xfrm>
        </p:grpSpPr>
        <p:pic>
          <p:nvPicPr>
            <p:cNvPr id="446" name="Google Shape;44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14263" y="2056900"/>
              <a:ext cx="4115475" cy="308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36"/>
            <p:cNvSpPr txBox="1"/>
            <p:nvPr/>
          </p:nvSpPr>
          <p:spPr>
            <a:xfrm rot="-5400000">
              <a:off x="1648025" y="3324650"/>
              <a:ext cx="22836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Time [s]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36"/>
            <p:cNvSpPr txBox="1"/>
            <p:nvPr/>
          </p:nvSpPr>
          <p:spPr>
            <a:xfrm>
              <a:off x="3589100" y="4832025"/>
              <a:ext cx="22836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# of arms</a:t>
              </a:r>
              <a:endParaRPr b="1"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49" name="Google Shape;449;p36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Optimization Algorithm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1396844" y="1111636"/>
            <a:ext cx="27354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Comparison with the ILP solver</a:t>
            </a:r>
            <a:endParaRPr b="1"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271002" y="280061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452" name="Google Shape;452;p36"/>
          <p:cNvGrpSpPr/>
          <p:nvPr/>
        </p:nvGrpSpPr>
        <p:grpSpPr>
          <a:xfrm>
            <a:off x="490715" y="431161"/>
            <a:ext cx="305798" cy="302554"/>
            <a:chOff x="-1182750" y="3962900"/>
            <a:chExt cx="294575" cy="291450"/>
          </a:xfrm>
        </p:grpSpPr>
        <p:sp>
          <p:nvSpPr>
            <p:cNvPr id="453" name="Google Shape;453;p36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/>
          <p:nvPr/>
        </p:nvSpPr>
        <p:spPr>
          <a:xfrm>
            <a:off x="704494" y="985605"/>
            <a:ext cx="7735000" cy="3944400"/>
          </a:xfrm>
          <a:custGeom>
            <a:rect b="b" l="l" r="r" t="t"/>
            <a:pathLst>
              <a:path extrusionOk="0" h="157776" w="309400">
                <a:moveTo>
                  <a:pt x="75284" y="933"/>
                </a:moveTo>
                <a:cubicBezTo>
                  <a:pt x="56298" y="2547"/>
                  <a:pt x="29419" y="1703"/>
                  <a:pt x="17028" y="10483"/>
                </a:cubicBezTo>
                <a:cubicBezTo>
                  <a:pt x="4637" y="19264"/>
                  <a:pt x="2251" y="34959"/>
                  <a:pt x="939" y="53616"/>
                </a:cubicBezTo>
                <a:cubicBezTo>
                  <a:pt x="-373" y="72273"/>
                  <a:pt x="-2028" y="107818"/>
                  <a:pt x="9155" y="122424"/>
                </a:cubicBezTo>
                <a:cubicBezTo>
                  <a:pt x="20338" y="137030"/>
                  <a:pt x="45842" y="137944"/>
                  <a:pt x="68036" y="141253"/>
                </a:cubicBezTo>
                <a:cubicBezTo>
                  <a:pt x="90230" y="144562"/>
                  <a:pt x="119613" y="139941"/>
                  <a:pt x="142321" y="142280"/>
                </a:cubicBezTo>
                <a:cubicBezTo>
                  <a:pt x="165029" y="144619"/>
                  <a:pt x="181497" y="153745"/>
                  <a:pt x="204283" y="155288"/>
                </a:cubicBezTo>
                <a:cubicBezTo>
                  <a:pt x="227069" y="156832"/>
                  <a:pt x="262767" y="161608"/>
                  <a:pt x="279036" y="151541"/>
                </a:cubicBezTo>
                <a:cubicBezTo>
                  <a:pt x="295305" y="141474"/>
                  <a:pt x="297423" y="112116"/>
                  <a:pt x="301896" y="94888"/>
                </a:cubicBezTo>
                <a:cubicBezTo>
                  <a:pt x="306369" y="77660"/>
                  <a:pt x="313879" y="60598"/>
                  <a:pt x="305872" y="48174"/>
                </a:cubicBezTo>
                <a:cubicBezTo>
                  <a:pt x="297866" y="35750"/>
                  <a:pt x="270919" y="27578"/>
                  <a:pt x="253857" y="20344"/>
                </a:cubicBezTo>
                <a:cubicBezTo>
                  <a:pt x="236795" y="13111"/>
                  <a:pt x="223985" y="8031"/>
                  <a:pt x="203499" y="4773"/>
                </a:cubicBezTo>
                <a:cubicBezTo>
                  <a:pt x="183013" y="1515"/>
                  <a:pt x="152312" y="1437"/>
                  <a:pt x="130943" y="797"/>
                </a:cubicBezTo>
                <a:cubicBezTo>
                  <a:pt x="109574" y="157"/>
                  <a:pt x="94270" y="-681"/>
                  <a:pt x="75284" y="933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465" name="Google Shape;465;p37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466" name="Google Shape;466;p37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467" name="Google Shape;467;p37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468" name="Google Shape;468;p37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469" name="Google Shape;469;p37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470" name="Google Shape;470;p37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471" name="Google Shape;471;p37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7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476" name="Google Shape;476;p37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7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481" name="Google Shape;481;p37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7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486" name="Google Shape;486;p37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7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491" name="Google Shape;491;p37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37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497" name="Google Shape;497;p37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7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500" name="Google Shape;500;p37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7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506" name="Google Shape;506;p37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511" name="Google Shape;511;p37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7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515" name="Google Shape;515;p37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37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20" name="Google Shape;520;p37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521" name="Google Shape;521;p37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7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29" name="Google Shape;529;p37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530" name="Google Shape;530;p37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37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7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>
            <a:off x="5502100" y="3269450"/>
            <a:ext cx="1258900" cy="816163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6" name="Google Shape;536;p37"/>
          <p:cNvSpPr/>
          <p:nvPr/>
        </p:nvSpPr>
        <p:spPr>
          <a:xfrm>
            <a:off x="2985975" y="3657700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7" name="Google Shape;537;p37"/>
          <p:cNvSpPr/>
          <p:nvPr/>
        </p:nvSpPr>
        <p:spPr>
          <a:xfrm>
            <a:off x="2772025" y="1928925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8" name="Google Shape;538;p37"/>
          <p:cNvSpPr/>
          <p:nvPr/>
        </p:nvSpPr>
        <p:spPr>
          <a:xfrm>
            <a:off x="2780575" y="2242466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9" name="Google Shape;539;p37"/>
          <p:cNvSpPr/>
          <p:nvPr/>
        </p:nvSpPr>
        <p:spPr>
          <a:xfrm>
            <a:off x="2780575" y="2612866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40" name="Google Shape;540;p37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1" name="Google Shape;541;p37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1873400" y="2664925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543" name="Google Shape;543;p37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544" name="Google Shape;544;p37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7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4" name="Google Shape;554;p37"/>
          <p:cNvSpPr/>
          <p:nvPr/>
        </p:nvSpPr>
        <p:spPr>
          <a:xfrm>
            <a:off x="4831200" y="1883475"/>
            <a:ext cx="1822175" cy="869675"/>
          </a:xfrm>
          <a:custGeom>
            <a:rect b="b" l="l" r="r" t="t"/>
            <a:pathLst>
              <a:path extrusionOk="0" h="34787" w="72887">
                <a:moveTo>
                  <a:pt x="0" y="0"/>
                </a:moveTo>
                <a:cubicBezTo>
                  <a:pt x="8614" y="1325"/>
                  <a:pt x="39535" y="2154"/>
                  <a:pt x="51683" y="7952"/>
                </a:cubicBezTo>
                <a:cubicBezTo>
                  <a:pt x="63831" y="13750"/>
                  <a:pt x="69353" y="30315"/>
                  <a:pt x="72887" y="347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5" name="Google Shape;555;p37"/>
          <p:cNvSpPr/>
          <p:nvPr/>
        </p:nvSpPr>
        <p:spPr>
          <a:xfrm>
            <a:off x="5535225" y="2247925"/>
            <a:ext cx="1085000" cy="571500"/>
          </a:xfrm>
          <a:custGeom>
            <a:rect b="b" l="l" r="r" t="t"/>
            <a:pathLst>
              <a:path extrusionOk="0" h="22860" w="43400">
                <a:moveTo>
                  <a:pt x="0" y="0"/>
                </a:moveTo>
                <a:cubicBezTo>
                  <a:pt x="3700" y="994"/>
                  <a:pt x="14964" y="2153"/>
                  <a:pt x="22197" y="5963"/>
                </a:cubicBezTo>
                <a:cubicBezTo>
                  <a:pt x="29430" y="9773"/>
                  <a:pt x="39866" y="20044"/>
                  <a:pt x="43400" y="228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6" name="Google Shape;556;p37"/>
          <p:cNvSpPr/>
          <p:nvPr/>
        </p:nvSpPr>
        <p:spPr>
          <a:xfrm>
            <a:off x="4557875" y="2600379"/>
            <a:ext cx="2045800" cy="293575"/>
          </a:xfrm>
          <a:custGeom>
            <a:rect b="b" l="l" r="r" t="t"/>
            <a:pathLst>
              <a:path extrusionOk="0" h="11743" w="81832">
                <a:moveTo>
                  <a:pt x="0" y="810"/>
                </a:moveTo>
                <a:cubicBezTo>
                  <a:pt x="8835" y="810"/>
                  <a:pt x="39369" y="-1012"/>
                  <a:pt x="53008" y="810"/>
                </a:cubicBezTo>
                <a:cubicBezTo>
                  <a:pt x="66647" y="2632"/>
                  <a:pt x="77028" y="9921"/>
                  <a:pt x="81832" y="117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/>
          <p:nvPr/>
        </p:nvSpPr>
        <p:spPr>
          <a:xfrm>
            <a:off x="572737" y="2740616"/>
            <a:ext cx="3412075" cy="1740725"/>
          </a:xfrm>
          <a:custGeom>
            <a:rect b="b" l="l" r="r" t="t"/>
            <a:pathLst>
              <a:path extrusionOk="0" h="69629" w="136483">
                <a:moveTo>
                  <a:pt x="65407" y="7799"/>
                </a:moveTo>
                <a:cubicBezTo>
                  <a:pt x="48278" y="10501"/>
                  <a:pt x="13023" y="9731"/>
                  <a:pt x="3982" y="18386"/>
                </a:cubicBezTo>
                <a:cubicBezTo>
                  <a:pt x="-5059" y="27041"/>
                  <a:pt x="3017" y="52509"/>
                  <a:pt x="11160" y="59730"/>
                </a:cubicBezTo>
                <a:cubicBezTo>
                  <a:pt x="19303" y="66952"/>
                  <a:pt x="33514" y="60150"/>
                  <a:pt x="52838" y="61715"/>
                </a:cubicBezTo>
                <a:cubicBezTo>
                  <a:pt x="72162" y="63280"/>
                  <a:pt x="113709" y="71767"/>
                  <a:pt x="127105" y="69121"/>
                </a:cubicBezTo>
                <a:cubicBezTo>
                  <a:pt x="140501" y="66475"/>
                  <a:pt x="136607" y="56996"/>
                  <a:pt x="133215" y="45838"/>
                </a:cubicBezTo>
                <a:cubicBezTo>
                  <a:pt x="129823" y="34681"/>
                  <a:pt x="118055" y="8516"/>
                  <a:pt x="106754" y="2176"/>
                </a:cubicBezTo>
                <a:cubicBezTo>
                  <a:pt x="95453" y="-4164"/>
                  <a:pt x="82536" y="5097"/>
                  <a:pt x="65407" y="7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sp>
      <p:sp>
        <p:nvSpPr>
          <p:cNvPr id="562" name="Google Shape;562;p38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563" name="Google Shape;563;p38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564" name="Google Shape;564;p38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565" name="Google Shape;565;p38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566" name="Google Shape;566;p38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567" name="Google Shape;567;p38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568" name="Google Shape;568;p38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8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573" name="Google Shape;573;p38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8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578" name="Google Shape;578;p38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8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583" name="Google Shape;583;p38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8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588" name="Google Shape;588;p38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8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594" name="Google Shape;594;p38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38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597" name="Google Shape;597;p38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603" name="Google Shape;603;p38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38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608" name="Google Shape;608;p38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8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612" name="Google Shape;612;p38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38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17" name="Google Shape;617;p38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618" name="Google Shape;618;p38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38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26" name="Google Shape;626;p38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627" name="Google Shape;627;p38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38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/>
          <p:nvPr/>
        </p:nvSpPr>
        <p:spPr>
          <a:xfrm>
            <a:off x="5502100" y="3269450"/>
            <a:ext cx="1258900" cy="816163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33" name="Google Shape;633;p38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35" name="Google Shape;635;p38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636" name="Google Shape;636;p38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8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6" name="Google Shape;646;p38"/>
          <p:cNvSpPr/>
          <p:nvPr/>
        </p:nvSpPr>
        <p:spPr>
          <a:xfrm>
            <a:off x="4831200" y="1883475"/>
            <a:ext cx="1822175" cy="869675"/>
          </a:xfrm>
          <a:custGeom>
            <a:rect b="b" l="l" r="r" t="t"/>
            <a:pathLst>
              <a:path extrusionOk="0" h="34787" w="72887">
                <a:moveTo>
                  <a:pt x="0" y="0"/>
                </a:moveTo>
                <a:cubicBezTo>
                  <a:pt x="8614" y="1325"/>
                  <a:pt x="39535" y="2154"/>
                  <a:pt x="51683" y="7952"/>
                </a:cubicBezTo>
                <a:cubicBezTo>
                  <a:pt x="63831" y="13750"/>
                  <a:pt x="69353" y="30315"/>
                  <a:pt x="72887" y="347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7" name="Google Shape;647;p38"/>
          <p:cNvSpPr/>
          <p:nvPr/>
        </p:nvSpPr>
        <p:spPr>
          <a:xfrm>
            <a:off x="5535225" y="2247925"/>
            <a:ext cx="1085000" cy="571500"/>
          </a:xfrm>
          <a:custGeom>
            <a:rect b="b" l="l" r="r" t="t"/>
            <a:pathLst>
              <a:path extrusionOk="0" h="22860" w="43400">
                <a:moveTo>
                  <a:pt x="0" y="0"/>
                </a:moveTo>
                <a:cubicBezTo>
                  <a:pt x="3700" y="994"/>
                  <a:pt x="14964" y="2153"/>
                  <a:pt x="22197" y="5963"/>
                </a:cubicBezTo>
                <a:cubicBezTo>
                  <a:pt x="29430" y="9773"/>
                  <a:pt x="39866" y="20044"/>
                  <a:pt x="43400" y="228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8" name="Google Shape;648;p38"/>
          <p:cNvSpPr/>
          <p:nvPr/>
        </p:nvSpPr>
        <p:spPr>
          <a:xfrm>
            <a:off x="4557875" y="2600379"/>
            <a:ext cx="2045800" cy="293575"/>
          </a:xfrm>
          <a:custGeom>
            <a:rect b="b" l="l" r="r" t="t"/>
            <a:pathLst>
              <a:path extrusionOk="0" h="11743" w="81832">
                <a:moveTo>
                  <a:pt x="0" y="810"/>
                </a:moveTo>
                <a:cubicBezTo>
                  <a:pt x="8835" y="810"/>
                  <a:pt x="39369" y="-1012"/>
                  <a:pt x="53008" y="810"/>
                </a:cubicBezTo>
                <a:cubicBezTo>
                  <a:pt x="66647" y="2632"/>
                  <a:pt x="77028" y="9921"/>
                  <a:pt x="81832" y="117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How it was done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4" name="Google Shape;654;p39"/>
          <p:cNvSpPr txBox="1"/>
          <p:nvPr/>
        </p:nvSpPr>
        <p:spPr>
          <a:xfrm>
            <a:off x="0" y="889550"/>
            <a:ext cx="5363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initialization of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split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was, initially, totally random.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This, however, led to situations where one campaign,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initialized to 0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was promptly seen as useless and therefore not learned properly, due to the gaussian process kernel function.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Therefore, we decided to implement a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random initialization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a stricter domain, never allowing a campaign to start too close to 0. An alternative would be an initial even split.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5" name="Google Shape;655;p39"/>
          <p:cNvPicPr preferRelativeResize="0"/>
          <p:nvPr/>
        </p:nvPicPr>
        <p:blipFill rotWithShape="1">
          <a:blip r:embed="rId3">
            <a:alphaModFix/>
          </a:blip>
          <a:srcRect b="14903" l="11062" r="26890" t="1880"/>
          <a:stretch/>
        </p:blipFill>
        <p:spPr>
          <a:xfrm>
            <a:off x="5500925" y="1294675"/>
            <a:ext cx="3343624" cy="3364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656" name="Google Shape;656;p39"/>
          <p:cNvSpPr/>
          <p:nvPr/>
        </p:nvSpPr>
        <p:spPr>
          <a:xfrm>
            <a:off x="264802" y="1768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grpSp>
        <p:nvGrpSpPr>
          <p:cNvPr id="657" name="Google Shape;657;p39"/>
          <p:cNvGrpSpPr/>
          <p:nvPr/>
        </p:nvGrpSpPr>
        <p:grpSpPr>
          <a:xfrm>
            <a:off x="441083" y="354376"/>
            <a:ext cx="350302" cy="318241"/>
            <a:chOff x="-62518200" y="2692475"/>
            <a:chExt cx="318225" cy="289100"/>
          </a:xfrm>
        </p:grpSpPr>
        <p:sp>
          <p:nvSpPr>
            <p:cNvPr id="658" name="Google Shape;658;p39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/>
          <p:nvPr/>
        </p:nvSpPr>
        <p:spPr>
          <a:xfrm>
            <a:off x="704494" y="985605"/>
            <a:ext cx="7735000" cy="3944400"/>
          </a:xfrm>
          <a:custGeom>
            <a:rect b="b" l="l" r="r" t="t"/>
            <a:pathLst>
              <a:path extrusionOk="0" h="157776" w="309400">
                <a:moveTo>
                  <a:pt x="75284" y="933"/>
                </a:moveTo>
                <a:cubicBezTo>
                  <a:pt x="56298" y="2547"/>
                  <a:pt x="29419" y="1703"/>
                  <a:pt x="17028" y="10483"/>
                </a:cubicBezTo>
                <a:cubicBezTo>
                  <a:pt x="4637" y="19264"/>
                  <a:pt x="2251" y="34959"/>
                  <a:pt x="939" y="53616"/>
                </a:cubicBezTo>
                <a:cubicBezTo>
                  <a:pt x="-373" y="72273"/>
                  <a:pt x="-2028" y="107818"/>
                  <a:pt x="9155" y="122424"/>
                </a:cubicBezTo>
                <a:cubicBezTo>
                  <a:pt x="20338" y="137030"/>
                  <a:pt x="45842" y="137944"/>
                  <a:pt x="68036" y="141253"/>
                </a:cubicBezTo>
                <a:cubicBezTo>
                  <a:pt x="90230" y="144562"/>
                  <a:pt x="119613" y="139941"/>
                  <a:pt x="142321" y="142280"/>
                </a:cubicBezTo>
                <a:cubicBezTo>
                  <a:pt x="165029" y="144619"/>
                  <a:pt x="181497" y="153745"/>
                  <a:pt x="204283" y="155288"/>
                </a:cubicBezTo>
                <a:cubicBezTo>
                  <a:pt x="227069" y="156832"/>
                  <a:pt x="262767" y="161608"/>
                  <a:pt x="279036" y="151541"/>
                </a:cubicBezTo>
                <a:cubicBezTo>
                  <a:pt x="295305" y="141474"/>
                  <a:pt x="297423" y="112116"/>
                  <a:pt x="301896" y="94888"/>
                </a:cubicBezTo>
                <a:cubicBezTo>
                  <a:pt x="306369" y="77660"/>
                  <a:pt x="313879" y="60598"/>
                  <a:pt x="305872" y="48174"/>
                </a:cubicBezTo>
                <a:cubicBezTo>
                  <a:pt x="297866" y="35750"/>
                  <a:pt x="270919" y="27578"/>
                  <a:pt x="253857" y="20344"/>
                </a:cubicBezTo>
                <a:cubicBezTo>
                  <a:pt x="236795" y="13111"/>
                  <a:pt x="223985" y="8031"/>
                  <a:pt x="203499" y="4773"/>
                </a:cubicBezTo>
                <a:cubicBezTo>
                  <a:pt x="183013" y="1515"/>
                  <a:pt x="152312" y="1437"/>
                  <a:pt x="130943" y="797"/>
                </a:cubicBezTo>
                <a:cubicBezTo>
                  <a:pt x="109574" y="157"/>
                  <a:pt x="94270" y="-681"/>
                  <a:pt x="75284" y="933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665" name="Google Shape;665;p40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666" name="Google Shape;666;p40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667" name="Google Shape;667;p40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668" name="Google Shape;668;p40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669" name="Google Shape;669;p40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670" name="Google Shape;670;p40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671" name="Google Shape;671;p40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676" name="Google Shape;676;p40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40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681" name="Google Shape;681;p40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40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686" name="Google Shape;686;p40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40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691" name="Google Shape;691;p40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40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697" name="Google Shape;697;p40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0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700" name="Google Shape;700;p40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0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706" name="Google Shape;706;p40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711" name="Google Shape;711;p40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0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715" name="Google Shape;715;p40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0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20" name="Google Shape;720;p40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721" name="Google Shape;721;p40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40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29" name="Google Shape;729;p40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730" name="Google Shape;730;p40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40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5502100" y="3269450"/>
            <a:ext cx="1258900" cy="816163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6" name="Google Shape;736;p40"/>
          <p:cNvSpPr/>
          <p:nvPr/>
        </p:nvSpPr>
        <p:spPr>
          <a:xfrm>
            <a:off x="2985975" y="3657700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7" name="Google Shape;737;p40"/>
          <p:cNvSpPr/>
          <p:nvPr/>
        </p:nvSpPr>
        <p:spPr>
          <a:xfrm>
            <a:off x="2772025" y="1928925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8" name="Google Shape;738;p40"/>
          <p:cNvSpPr/>
          <p:nvPr/>
        </p:nvSpPr>
        <p:spPr>
          <a:xfrm>
            <a:off x="2780575" y="2242466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9" name="Google Shape;739;p40"/>
          <p:cNvSpPr/>
          <p:nvPr/>
        </p:nvSpPr>
        <p:spPr>
          <a:xfrm>
            <a:off x="2780575" y="2612866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40" name="Google Shape;740;p40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1" name="Google Shape;741;p40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2" name="Google Shape;742;p40"/>
          <p:cNvSpPr/>
          <p:nvPr/>
        </p:nvSpPr>
        <p:spPr>
          <a:xfrm>
            <a:off x="1873400" y="2664925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743" name="Google Shape;743;p40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744" name="Google Shape;744;p40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40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4" name="Google Shape;754;p40"/>
          <p:cNvSpPr/>
          <p:nvPr/>
        </p:nvSpPr>
        <p:spPr>
          <a:xfrm>
            <a:off x="4831200" y="1883475"/>
            <a:ext cx="1822175" cy="869675"/>
          </a:xfrm>
          <a:custGeom>
            <a:rect b="b" l="l" r="r" t="t"/>
            <a:pathLst>
              <a:path extrusionOk="0" h="34787" w="72887">
                <a:moveTo>
                  <a:pt x="0" y="0"/>
                </a:moveTo>
                <a:cubicBezTo>
                  <a:pt x="8614" y="1325"/>
                  <a:pt x="39535" y="2154"/>
                  <a:pt x="51683" y="7952"/>
                </a:cubicBezTo>
                <a:cubicBezTo>
                  <a:pt x="63831" y="13750"/>
                  <a:pt x="69353" y="30315"/>
                  <a:pt x="72887" y="347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5" name="Google Shape;755;p40"/>
          <p:cNvSpPr/>
          <p:nvPr/>
        </p:nvSpPr>
        <p:spPr>
          <a:xfrm>
            <a:off x="5535225" y="2247925"/>
            <a:ext cx="1085000" cy="571500"/>
          </a:xfrm>
          <a:custGeom>
            <a:rect b="b" l="l" r="r" t="t"/>
            <a:pathLst>
              <a:path extrusionOk="0" h="22860" w="43400">
                <a:moveTo>
                  <a:pt x="0" y="0"/>
                </a:moveTo>
                <a:cubicBezTo>
                  <a:pt x="3700" y="994"/>
                  <a:pt x="14964" y="2153"/>
                  <a:pt x="22197" y="5963"/>
                </a:cubicBezTo>
                <a:cubicBezTo>
                  <a:pt x="29430" y="9773"/>
                  <a:pt x="39866" y="20044"/>
                  <a:pt x="43400" y="228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6" name="Google Shape;756;p40"/>
          <p:cNvSpPr/>
          <p:nvPr/>
        </p:nvSpPr>
        <p:spPr>
          <a:xfrm>
            <a:off x="4557875" y="2600379"/>
            <a:ext cx="2045800" cy="293575"/>
          </a:xfrm>
          <a:custGeom>
            <a:rect b="b" l="l" r="r" t="t"/>
            <a:pathLst>
              <a:path extrusionOk="0" h="11743" w="81832">
                <a:moveTo>
                  <a:pt x="0" y="810"/>
                </a:moveTo>
                <a:cubicBezTo>
                  <a:pt x="8835" y="810"/>
                  <a:pt x="39369" y="-1012"/>
                  <a:pt x="53008" y="810"/>
                </a:cubicBezTo>
                <a:cubicBezTo>
                  <a:pt x="66647" y="2632"/>
                  <a:pt x="77028" y="9921"/>
                  <a:pt x="81832" y="117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1"/>
          <p:cNvSpPr/>
          <p:nvPr/>
        </p:nvSpPr>
        <p:spPr>
          <a:xfrm>
            <a:off x="6037739" y="1694530"/>
            <a:ext cx="2441850" cy="1770300"/>
          </a:xfrm>
          <a:custGeom>
            <a:rect b="b" l="l" r="r" t="t"/>
            <a:pathLst>
              <a:path extrusionOk="0" h="70812" w="97674">
                <a:moveTo>
                  <a:pt x="47254" y="3335"/>
                </a:moveTo>
                <a:cubicBezTo>
                  <a:pt x="32975" y="4365"/>
                  <a:pt x="8278" y="-1847"/>
                  <a:pt x="2269" y="8627"/>
                </a:cubicBezTo>
                <a:cubicBezTo>
                  <a:pt x="-3740" y="19102"/>
                  <a:pt x="3206" y="56700"/>
                  <a:pt x="11200" y="66182"/>
                </a:cubicBezTo>
                <a:cubicBezTo>
                  <a:pt x="19194" y="75664"/>
                  <a:pt x="39095" y="68056"/>
                  <a:pt x="50231" y="65520"/>
                </a:cubicBezTo>
                <a:cubicBezTo>
                  <a:pt x="61367" y="62984"/>
                  <a:pt x="70187" y="55817"/>
                  <a:pt x="78015" y="50966"/>
                </a:cubicBezTo>
                <a:cubicBezTo>
                  <a:pt x="85843" y="46115"/>
                  <a:pt x="95545" y="44498"/>
                  <a:pt x="97200" y="36412"/>
                </a:cubicBezTo>
                <a:cubicBezTo>
                  <a:pt x="98855" y="28326"/>
                  <a:pt x="96268" y="7963"/>
                  <a:pt x="87944" y="2450"/>
                </a:cubicBezTo>
                <a:cubicBezTo>
                  <a:pt x="79620" y="-3063"/>
                  <a:pt x="61533" y="2306"/>
                  <a:pt x="47254" y="33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sp>
      <p:sp>
        <p:nvSpPr>
          <p:cNvPr id="762" name="Google Shape;762;p41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763" name="Google Shape;763;p41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764" name="Google Shape;764;p41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765" name="Google Shape;765;p41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766" name="Google Shape;766;p41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767" name="Google Shape;767;p41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768" name="Google Shape;768;p41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773" name="Google Shape;773;p41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41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778" name="Google Shape;778;p41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783" name="Google Shape;783;p41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41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788" name="Google Shape;788;p41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41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794" name="Google Shape;794;p41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1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797" name="Google Shape;797;p41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41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803" name="Google Shape;803;p41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41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808" name="Google Shape;808;p41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1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812" name="Google Shape;812;p41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41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17" name="Google Shape;817;p41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818" name="Google Shape;818;p41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41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26" name="Google Shape;826;p41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827" name="Google Shape;827;p41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41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1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1"/>
          <p:cNvSpPr/>
          <p:nvPr/>
        </p:nvSpPr>
        <p:spPr>
          <a:xfrm>
            <a:off x="2985975" y="3657700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33" name="Google Shape;833;p41"/>
          <p:cNvSpPr/>
          <p:nvPr/>
        </p:nvSpPr>
        <p:spPr>
          <a:xfrm>
            <a:off x="2772025" y="1928925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34" name="Google Shape;834;p41"/>
          <p:cNvSpPr/>
          <p:nvPr/>
        </p:nvSpPr>
        <p:spPr>
          <a:xfrm>
            <a:off x="2780575" y="2242466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35" name="Google Shape;835;p41"/>
          <p:cNvSpPr/>
          <p:nvPr/>
        </p:nvSpPr>
        <p:spPr>
          <a:xfrm>
            <a:off x="2780575" y="2612866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36" name="Google Shape;836;p41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1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1"/>
          <p:cNvSpPr/>
          <p:nvPr/>
        </p:nvSpPr>
        <p:spPr>
          <a:xfrm>
            <a:off x="1873400" y="2664925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839" name="Google Shape;839;p41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840" name="Google Shape;840;p41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41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How it was done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3702775" y="1378775"/>
            <a:ext cx="52542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Hyperparameters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are tuned before running the experiments, in order to reduce the computational load. We make the assumption to have previous data on which we are able to tune them.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repeated the experiment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multiple times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order to have stable and significative results, averaging the obtained regrets.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6" name="Google Shape;856;p42"/>
          <p:cNvPicPr preferRelativeResize="0"/>
          <p:nvPr/>
        </p:nvPicPr>
        <p:blipFill rotWithShape="1">
          <a:blip r:embed="rId3">
            <a:alphaModFix/>
          </a:blip>
          <a:srcRect b="0" l="22209" r="22666" t="0"/>
          <a:stretch/>
        </p:blipFill>
        <p:spPr>
          <a:xfrm>
            <a:off x="276175" y="1378775"/>
            <a:ext cx="3350400" cy="3428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857" name="Google Shape;857;p42"/>
          <p:cNvSpPr/>
          <p:nvPr/>
        </p:nvSpPr>
        <p:spPr>
          <a:xfrm>
            <a:off x="276183" y="254852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grpSp>
        <p:nvGrpSpPr>
          <p:cNvPr id="858" name="Google Shape;858;p42"/>
          <p:cNvGrpSpPr/>
          <p:nvPr/>
        </p:nvGrpSpPr>
        <p:grpSpPr>
          <a:xfrm>
            <a:off x="423150" y="421068"/>
            <a:ext cx="334919" cy="335836"/>
            <a:chOff x="-32927950" y="3944800"/>
            <a:chExt cx="292225" cy="293025"/>
          </a:xfrm>
        </p:grpSpPr>
        <p:sp>
          <p:nvSpPr>
            <p:cNvPr id="859" name="Google Shape;859;p42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38" y="285750"/>
            <a:ext cx="6092928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08" y="285750"/>
            <a:ext cx="6090586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398477" y="165160"/>
            <a:ext cx="8521000" cy="4866275"/>
          </a:xfrm>
          <a:custGeom>
            <a:rect b="b" l="l" r="r" t="t"/>
            <a:pathLst>
              <a:path extrusionOk="0" h="194651" w="340840">
                <a:moveTo>
                  <a:pt x="166234" y="875"/>
                </a:moveTo>
                <a:cubicBezTo>
                  <a:pt x="139051" y="2371"/>
                  <a:pt x="113926" y="8295"/>
                  <a:pt x="88801" y="13968"/>
                </a:cubicBezTo>
                <a:cubicBezTo>
                  <a:pt x="63676" y="19642"/>
                  <a:pt x="29760" y="17646"/>
                  <a:pt x="15483" y="34916"/>
                </a:cubicBezTo>
                <a:cubicBezTo>
                  <a:pt x="1206" y="52186"/>
                  <a:pt x="-3906" y="91900"/>
                  <a:pt x="3139" y="117586"/>
                </a:cubicBezTo>
                <a:cubicBezTo>
                  <a:pt x="10184" y="143272"/>
                  <a:pt x="32379" y="177687"/>
                  <a:pt x="57753" y="189034"/>
                </a:cubicBezTo>
                <a:cubicBezTo>
                  <a:pt x="83128" y="200381"/>
                  <a:pt x="114487" y="185168"/>
                  <a:pt x="155386" y="185667"/>
                </a:cubicBezTo>
                <a:cubicBezTo>
                  <a:pt x="196285" y="186166"/>
                  <a:pt x="274092" y="200381"/>
                  <a:pt x="303145" y="192027"/>
                </a:cubicBezTo>
                <a:cubicBezTo>
                  <a:pt x="332198" y="183673"/>
                  <a:pt x="324342" y="161665"/>
                  <a:pt x="329704" y="135542"/>
                </a:cubicBezTo>
                <a:cubicBezTo>
                  <a:pt x="335066" y="109419"/>
                  <a:pt x="348283" y="57049"/>
                  <a:pt x="335315" y="35290"/>
                </a:cubicBezTo>
                <a:cubicBezTo>
                  <a:pt x="322347" y="13531"/>
                  <a:pt x="280077" y="10726"/>
                  <a:pt x="251897" y="4990"/>
                </a:cubicBezTo>
                <a:cubicBezTo>
                  <a:pt x="223717" y="-746"/>
                  <a:pt x="193417" y="-621"/>
                  <a:pt x="166234" y="875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42" name="Google Shape;142;p27"/>
          <p:cNvSpPr/>
          <p:nvPr/>
        </p:nvSpPr>
        <p:spPr>
          <a:xfrm>
            <a:off x="3480997" y="987955"/>
            <a:ext cx="2393575" cy="2074775"/>
          </a:xfrm>
          <a:custGeom>
            <a:rect b="b" l="l" r="r" t="t"/>
            <a:pathLst>
              <a:path extrusionOk="0" h="82991" w="95743">
                <a:moveTo>
                  <a:pt x="48545" y="508"/>
                </a:moveTo>
                <a:cubicBezTo>
                  <a:pt x="38383" y="321"/>
                  <a:pt x="18806" y="-2672"/>
                  <a:pt x="11137" y="8363"/>
                </a:cubicBezTo>
                <a:cubicBezTo>
                  <a:pt x="3469" y="19398"/>
                  <a:pt x="-4075" y="54312"/>
                  <a:pt x="2534" y="66719"/>
                </a:cubicBezTo>
                <a:cubicBezTo>
                  <a:pt x="9143" y="79126"/>
                  <a:pt x="35327" y="84051"/>
                  <a:pt x="50789" y="82804"/>
                </a:cubicBezTo>
                <a:cubicBezTo>
                  <a:pt x="66251" y="81557"/>
                  <a:pt x="91750" y="71457"/>
                  <a:pt x="95304" y="59237"/>
                </a:cubicBezTo>
                <a:cubicBezTo>
                  <a:pt x="98858" y="47017"/>
                  <a:pt x="79904" y="19274"/>
                  <a:pt x="72111" y="9486"/>
                </a:cubicBezTo>
                <a:cubicBezTo>
                  <a:pt x="64318" y="-302"/>
                  <a:pt x="58707" y="695"/>
                  <a:pt x="48545" y="508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143" name="Google Shape;143;p27"/>
          <p:cNvSpPr/>
          <p:nvPr/>
        </p:nvSpPr>
        <p:spPr>
          <a:xfrm>
            <a:off x="4937384" y="2874686"/>
            <a:ext cx="2825750" cy="1979300"/>
          </a:xfrm>
          <a:custGeom>
            <a:rect b="b" l="l" r="r" t="t"/>
            <a:pathLst>
              <a:path extrusionOk="0" h="79172" w="113030">
                <a:moveTo>
                  <a:pt x="66226" y="7335"/>
                </a:moveTo>
                <a:cubicBezTo>
                  <a:pt x="76825" y="13071"/>
                  <a:pt x="95653" y="24542"/>
                  <a:pt x="102137" y="35764"/>
                </a:cubicBezTo>
                <a:cubicBezTo>
                  <a:pt x="108621" y="46986"/>
                  <a:pt x="121340" y="68433"/>
                  <a:pt x="105130" y="74668"/>
                </a:cubicBezTo>
                <a:cubicBezTo>
                  <a:pt x="88920" y="80903"/>
                  <a:pt x="19405" y="80903"/>
                  <a:pt x="4878" y="73172"/>
                </a:cubicBezTo>
                <a:cubicBezTo>
                  <a:pt x="-9648" y="65441"/>
                  <a:pt x="12360" y="40253"/>
                  <a:pt x="17971" y="28283"/>
                </a:cubicBezTo>
                <a:cubicBezTo>
                  <a:pt x="23582" y="16313"/>
                  <a:pt x="30503" y="4841"/>
                  <a:pt x="38545" y="1350"/>
                </a:cubicBezTo>
                <a:cubicBezTo>
                  <a:pt x="46588" y="-2141"/>
                  <a:pt x="55627" y="1599"/>
                  <a:pt x="66226" y="7335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144" name="Google Shape;144;p27"/>
          <p:cNvSpPr/>
          <p:nvPr/>
        </p:nvSpPr>
        <p:spPr>
          <a:xfrm>
            <a:off x="1705919" y="2976061"/>
            <a:ext cx="2284775" cy="1826000"/>
          </a:xfrm>
          <a:custGeom>
            <a:rect b="b" l="l" r="r" t="t"/>
            <a:pathLst>
              <a:path extrusionOk="0" h="73040" w="91391">
                <a:moveTo>
                  <a:pt x="50344" y="661"/>
                </a:moveTo>
                <a:cubicBezTo>
                  <a:pt x="39247" y="1721"/>
                  <a:pt x="13435" y="1410"/>
                  <a:pt x="5829" y="12258"/>
                </a:cubicBezTo>
                <a:cubicBezTo>
                  <a:pt x="-1777" y="23106"/>
                  <a:pt x="-1652" y="55713"/>
                  <a:pt x="4707" y="65750"/>
                </a:cubicBezTo>
                <a:cubicBezTo>
                  <a:pt x="11066" y="75788"/>
                  <a:pt x="30082" y="72358"/>
                  <a:pt x="43985" y="72483"/>
                </a:cubicBezTo>
                <a:cubicBezTo>
                  <a:pt x="57888" y="72608"/>
                  <a:pt x="81080" y="71735"/>
                  <a:pt x="88125" y="66498"/>
                </a:cubicBezTo>
                <a:cubicBezTo>
                  <a:pt x="95170" y="61261"/>
                  <a:pt x="88874" y="51161"/>
                  <a:pt x="86255" y="41061"/>
                </a:cubicBezTo>
                <a:cubicBezTo>
                  <a:pt x="83637" y="30961"/>
                  <a:pt x="78399" y="12631"/>
                  <a:pt x="72414" y="5898"/>
                </a:cubicBezTo>
                <a:cubicBezTo>
                  <a:pt x="66429" y="-835"/>
                  <a:pt x="61442" y="-399"/>
                  <a:pt x="50344" y="661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45" name="Google Shape;145;p27"/>
          <p:cNvSpPr/>
          <p:nvPr/>
        </p:nvSpPr>
        <p:spPr>
          <a:xfrm>
            <a:off x="6364072" y="957380"/>
            <a:ext cx="2134450" cy="2235300"/>
          </a:xfrm>
          <a:custGeom>
            <a:rect b="b" l="l" r="r" t="t"/>
            <a:pathLst>
              <a:path extrusionOk="0" h="89412" w="85378">
                <a:moveTo>
                  <a:pt x="37214" y="234"/>
                </a:moveTo>
                <a:cubicBezTo>
                  <a:pt x="26054" y="-701"/>
                  <a:pt x="13523" y="3040"/>
                  <a:pt x="7662" y="13327"/>
                </a:cubicBezTo>
                <a:cubicBezTo>
                  <a:pt x="1802" y="23614"/>
                  <a:pt x="-2750" y="49300"/>
                  <a:pt x="2051" y="61956"/>
                </a:cubicBezTo>
                <a:cubicBezTo>
                  <a:pt x="6852" y="74612"/>
                  <a:pt x="22999" y="88079"/>
                  <a:pt x="36466" y="89264"/>
                </a:cubicBezTo>
                <a:cubicBezTo>
                  <a:pt x="49933" y="90449"/>
                  <a:pt x="76492" y="80785"/>
                  <a:pt x="82851" y="69064"/>
                </a:cubicBezTo>
                <a:cubicBezTo>
                  <a:pt x="89210" y="57343"/>
                  <a:pt x="82227" y="30410"/>
                  <a:pt x="74621" y="18938"/>
                </a:cubicBezTo>
                <a:cubicBezTo>
                  <a:pt x="67015" y="7466"/>
                  <a:pt x="48374" y="1169"/>
                  <a:pt x="37214" y="234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  <p:sp>
        <p:nvSpPr>
          <p:cNvPr id="146" name="Google Shape;146;p27"/>
          <p:cNvSpPr/>
          <p:nvPr/>
        </p:nvSpPr>
        <p:spPr>
          <a:xfrm>
            <a:off x="559578" y="908139"/>
            <a:ext cx="2430675" cy="2043925"/>
          </a:xfrm>
          <a:custGeom>
            <a:rect b="b" l="l" r="r" t="t"/>
            <a:pathLst>
              <a:path extrusionOk="0" h="81757" w="97227">
                <a:moveTo>
                  <a:pt x="42706" y="5196"/>
                </a:moveTo>
                <a:cubicBezTo>
                  <a:pt x="33666" y="8002"/>
                  <a:pt x="21009" y="8438"/>
                  <a:pt x="14276" y="19037"/>
                </a:cubicBezTo>
                <a:cubicBezTo>
                  <a:pt x="7543" y="29636"/>
                  <a:pt x="-5051" y="58376"/>
                  <a:pt x="2306" y="68788"/>
                </a:cubicBezTo>
                <a:cubicBezTo>
                  <a:pt x="9663" y="79200"/>
                  <a:pt x="43080" y="80759"/>
                  <a:pt x="58417" y="81507"/>
                </a:cubicBezTo>
                <a:cubicBezTo>
                  <a:pt x="73754" y="82255"/>
                  <a:pt x="88717" y="81008"/>
                  <a:pt x="94328" y="73277"/>
                </a:cubicBezTo>
                <a:cubicBezTo>
                  <a:pt x="99939" y="65546"/>
                  <a:pt x="96385" y="46968"/>
                  <a:pt x="92083" y="35122"/>
                </a:cubicBezTo>
                <a:cubicBezTo>
                  <a:pt x="87781" y="23276"/>
                  <a:pt x="76747" y="7191"/>
                  <a:pt x="68517" y="2203"/>
                </a:cubicBezTo>
                <a:cubicBezTo>
                  <a:pt x="60288" y="-2785"/>
                  <a:pt x="51746" y="2390"/>
                  <a:pt x="42706" y="5196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24205" l="0" r="0" t="28154"/>
          <a:stretch/>
        </p:blipFill>
        <p:spPr>
          <a:xfrm>
            <a:off x="1179275" y="1146650"/>
            <a:ext cx="1255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TEAM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7"/>
          <p:cNvSpPr txBox="1"/>
          <p:nvPr>
            <p:ph idx="2" type="ctrTitle"/>
          </p:nvPr>
        </p:nvSpPr>
        <p:spPr>
          <a:xfrm>
            <a:off x="565021" y="2390450"/>
            <a:ext cx="2483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Carlo Augusto Vitellio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4">
            <a:alphaModFix/>
          </a:blip>
          <a:srcRect b="24386" l="0" r="0" t="27964"/>
          <a:stretch/>
        </p:blipFill>
        <p:spPr>
          <a:xfrm>
            <a:off x="2247563" y="3078650"/>
            <a:ext cx="1255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>
            <p:ph idx="2" type="ctrTitle"/>
          </p:nvPr>
        </p:nvSpPr>
        <p:spPr>
          <a:xfrm>
            <a:off x="1633309" y="4322450"/>
            <a:ext cx="2483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Gianmarco Genalti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5">
            <a:alphaModFix/>
          </a:blip>
          <a:srcRect b="23257" l="0" r="0" t="29094"/>
          <a:stretch/>
        </p:blipFill>
        <p:spPr>
          <a:xfrm>
            <a:off x="3944400" y="1146650"/>
            <a:ext cx="1255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idx="2" type="ctrTitle"/>
          </p:nvPr>
        </p:nvSpPr>
        <p:spPr>
          <a:xfrm>
            <a:off x="3330146" y="2390450"/>
            <a:ext cx="2483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Federico Capello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6">
            <a:alphaModFix/>
          </a:blip>
          <a:srcRect b="24381" l="0" r="0" t="27969"/>
          <a:stretch/>
        </p:blipFill>
        <p:spPr>
          <a:xfrm>
            <a:off x="6709525" y="1146650"/>
            <a:ext cx="1255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idx="2" type="ctrTitle"/>
          </p:nvPr>
        </p:nvSpPr>
        <p:spPr>
          <a:xfrm>
            <a:off x="6095271" y="2390450"/>
            <a:ext cx="2483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Filippo Fedeli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7">
            <a:alphaModFix/>
          </a:blip>
          <a:srcRect b="24381" l="0" r="0" t="27969"/>
          <a:stretch/>
        </p:blipFill>
        <p:spPr>
          <a:xfrm>
            <a:off x="5641238" y="3078650"/>
            <a:ext cx="1255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2" type="ctrTitle"/>
          </p:nvPr>
        </p:nvSpPr>
        <p:spPr>
          <a:xfrm>
            <a:off x="5026984" y="4322450"/>
            <a:ext cx="2483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Jean Paul Guglielmo Baroni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02" y="285749"/>
            <a:ext cx="6090586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/>
        </p:nvSpPr>
        <p:spPr>
          <a:xfrm>
            <a:off x="160425" y="1178600"/>
            <a:ext cx="5467500" cy="29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Looking at the learned curves’ confidence intervals, it is evident how some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points are less explored. It is normal as our goal is not to learn the function, it is to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maximise the profits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. As the curves are shaped like this, it makes sense not to examine the points close to 1, as the marginal utility is lower.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As we see from the theory, the regret appears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logarithmic in time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.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88" name="Google Shape;888;p46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Observations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9" name="Google Shape;889;p46"/>
          <p:cNvPicPr preferRelativeResize="0"/>
          <p:nvPr/>
        </p:nvPicPr>
        <p:blipFill rotWithShape="1">
          <a:blip r:embed="rId3">
            <a:alphaModFix/>
          </a:blip>
          <a:srcRect b="6269" l="29313" r="21822" t="8544"/>
          <a:stretch/>
        </p:blipFill>
        <p:spPr>
          <a:xfrm>
            <a:off x="5704975" y="1178600"/>
            <a:ext cx="3178350" cy="36939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25" y="350900"/>
            <a:ext cx="6117525" cy="4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/>
        </p:nvSpPr>
        <p:spPr>
          <a:xfrm>
            <a:off x="3558175" y="1254150"/>
            <a:ext cx="51849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Using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less arms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, we expect the exploration to be faster, resulting in a small loss of clicks at the beginning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However, in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long term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we would get to a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worse optimum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,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due to the loss of granularity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901" name="Google Shape;901;p48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Observations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2" name="Google Shape;902;p48"/>
          <p:cNvPicPr preferRelativeResize="0"/>
          <p:nvPr/>
        </p:nvPicPr>
        <p:blipFill rotWithShape="1">
          <a:blip r:embed="rId3">
            <a:alphaModFix/>
          </a:blip>
          <a:srcRect b="0" l="9814" r="6159" t="0"/>
          <a:stretch/>
        </p:blipFill>
        <p:spPr>
          <a:xfrm>
            <a:off x="330875" y="1254150"/>
            <a:ext cx="2996000" cy="3565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9"/>
          <p:cNvSpPr txBox="1"/>
          <p:nvPr/>
        </p:nvSpPr>
        <p:spPr>
          <a:xfrm>
            <a:off x="5109975" y="1243225"/>
            <a:ext cx="3917700" cy="3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We can see that, initially, with less arms it performs better, but, asymptotically,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regret for 33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arms 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becomes the best.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NB: this is only true if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increasing sets of arms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contain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previous sets of arms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, like in this case. Otherwise, there could be better optimums with less arms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908" name="Google Shape;908;p49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Further Experiments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9" name="Google Shape;9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75" y="1243263"/>
            <a:ext cx="4841099" cy="36308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666450"/>
            <a:ext cx="3048000" cy="265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6451"/>
            <a:ext cx="3048000" cy="26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666450"/>
            <a:ext cx="3048000" cy="265365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0"/>
          <p:cNvSpPr/>
          <p:nvPr/>
        </p:nvSpPr>
        <p:spPr>
          <a:xfrm>
            <a:off x="4638514" y="-158927"/>
            <a:ext cx="4922125" cy="954050"/>
          </a:xfrm>
          <a:custGeom>
            <a:rect b="b" l="l" r="r" t="t"/>
            <a:pathLst>
              <a:path extrusionOk="0" h="38162" w="196885">
                <a:moveTo>
                  <a:pt x="20309" y="4074"/>
                </a:moveTo>
                <a:cubicBezTo>
                  <a:pt x="7537" y="3656"/>
                  <a:pt x="5389" y="-2933"/>
                  <a:pt x="2300" y="1564"/>
                </a:cubicBezTo>
                <a:cubicBezTo>
                  <a:pt x="-789" y="6061"/>
                  <a:pt x="-567" y="24981"/>
                  <a:pt x="1776" y="31058"/>
                </a:cubicBezTo>
                <a:cubicBezTo>
                  <a:pt x="4119" y="37135"/>
                  <a:pt x="5065" y="37332"/>
                  <a:pt x="16357" y="38028"/>
                </a:cubicBezTo>
                <a:cubicBezTo>
                  <a:pt x="27649" y="38724"/>
                  <a:pt x="51019" y="36548"/>
                  <a:pt x="69528" y="35233"/>
                </a:cubicBezTo>
                <a:cubicBezTo>
                  <a:pt x="88037" y="33919"/>
                  <a:pt x="112376" y="30745"/>
                  <a:pt x="127410" y="30141"/>
                </a:cubicBezTo>
                <a:cubicBezTo>
                  <a:pt x="142444" y="29537"/>
                  <a:pt x="148971" y="31088"/>
                  <a:pt x="159730" y="31608"/>
                </a:cubicBezTo>
                <a:cubicBezTo>
                  <a:pt x="170490" y="32129"/>
                  <a:pt x="187827" y="37853"/>
                  <a:pt x="191967" y="33264"/>
                </a:cubicBezTo>
                <a:cubicBezTo>
                  <a:pt x="196107" y="28675"/>
                  <a:pt x="203408" y="8939"/>
                  <a:pt x="184569" y="4074"/>
                </a:cubicBezTo>
                <a:cubicBezTo>
                  <a:pt x="165730" y="-791"/>
                  <a:pt x="106312" y="4074"/>
                  <a:pt x="78935" y="4074"/>
                </a:cubicBezTo>
                <a:cubicBezTo>
                  <a:pt x="51558" y="4074"/>
                  <a:pt x="33082" y="4492"/>
                  <a:pt x="20309" y="4074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grpSp>
        <p:nvGrpSpPr>
          <p:cNvPr id="918" name="Google Shape;918;p50"/>
          <p:cNvGrpSpPr/>
          <p:nvPr/>
        </p:nvGrpSpPr>
        <p:grpSpPr>
          <a:xfrm>
            <a:off x="4820599" y="38900"/>
            <a:ext cx="4269413" cy="605700"/>
            <a:chOff x="3597094" y="38893"/>
            <a:chExt cx="5371007" cy="605700"/>
          </a:xfrm>
        </p:grpSpPr>
        <p:sp>
          <p:nvSpPr>
            <p:cNvPr id="919" name="Google Shape;919;p50"/>
            <p:cNvSpPr txBox="1"/>
            <p:nvPr/>
          </p:nvSpPr>
          <p:spPr>
            <a:xfrm>
              <a:off x="3605901" y="91093"/>
              <a:ext cx="53622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Multiple Phases Advertising</a:t>
              </a:r>
              <a:endParaRPr b="1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920" name="Google Shape;920;p50"/>
            <p:cNvSpPr txBox="1"/>
            <p:nvPr/>
          </p:nvSpPr>
          <p:spPr>
            <a:xfrm>
              <a:off x="3597094" y="38893"/>
              <a:ext cx="6768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3.</a:t>
              </a:r>
              <a:endPara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1"/>
          <p:cNvSpPr txBox="1"/>
          <p:nvPr/>
        </p:nvSpPr>
        <p:spPr>
          <a:xfrm>
            <a:off x="5183600" y="1011500"/>
            <a:ext cx="37998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 proceed as in the single case scenario. However, we use a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Sliding Window Gaussian Process Thompson Sampling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 order to adapt to the abrupt change of phases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6" name="Google Shape;9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75" y="238125"/>
            <a:ext cx="4667250" cy="4667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01" y="285750"/>
            <a:ext cx="6090586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932" name="Google Shape;932;p52"/>
          <p:cNvSpPr txBox="1"/>
          <p:nvPr/>
        </p:nvSpPr>
        <p:spPr>
          <a:xfrm>
            <a:off x="1526700" y="285750"/>
            <a:ext cx="6090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Cumulative Regret (20 experiments)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5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/>
          <p:nvPr>
            <p:ph type="ctrTitle"/>
          </p:nvPr>
        </p:nvSpPr>
        <p:spPr>
          <a:xfrm>
            <a:off x="1964851" y="162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3"/>
          <p:cNvSpPr txBox="1"/>
          <p:nvPr/>
        </p:nvSpPr>
        <p:spPr>
          <a:xfrm>
            <a:off x="330875" y="162350"/>
            <a:ext cx="47022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is easy to notice that,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at the beginning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the two Thompson Sampling algorithms perform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equally well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 Light"/>
              <a:buChar char="●"/>
            </a:pP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However, when the 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phase changes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the sliding window allows the algorithm to quickly adapt, while the</a:t>
            </a: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standard algorithm is much slower</a:t>
            </a:r>
            <a:r>
              <a:rPr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as it does not forget the past values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40" name="Google Shape;940;p53"/>
          <p:cNvPicPr preferRelativeResize="0"/>
          <p:nvPr/>
        </p:nvPicPr>
        <p:blipFill rotWithShape="1">
          <a:blip r:embed="rId3">
            <a:alphaModFix/>
          </a:blip>
          <a:srcRect b="5590" l="6047" r="60205" t="54278"/>
          <a:stretch/>
        </p:blipFill>
        <p:spPr>
          <a:xfrm>
            <a:off x="5885450" y="330875"/>
            <a:ext cx="2296026" cy="2005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941" name="Google Shape;941;p53"/>
          <p:cNvSpPr/>
          <p:nvPr/>
        </p:nvSpPr>
        <p:spPr>
          <a:xfrm>
            <a:off x="6288486" y="1072142"/>
            <a:ext cx="1599492" cy="1045878"/>
          </a:xfrm>
          <a:custGeom>
            <a:rect b="b" l="l" r="r" t="t"/>
            <a:pathLst>
              <a:path extrusionOk="0" h="38279" w="57273">
                <a:moveTo>
                  <a:pt x="28079" y="3350"/>
                </a:moveTo>
                <a:cubicBezTo>
                  <a:pt x="18721" y="5890"/>
                  <a:pt x="3749" y="12107"/>
                  <a:pt x="808" y="17788"/>
                </a:cubicBezTo>
                <a:cubicBezTo>
                  <a:pt x="-2133" y="23470"/>
                  <a:pt x="3816" y="35167"/>
                  <a:pt x="10433" y="37439"/>
                </a:cubicBezTo>
                <a:cubicBezTo>
                  <a:pt x="17050" y="39712"/>
                  <a:pt x="32758" y="37238"/>
                  <a:pt x="40512" y="31423"/>
                </a:cubicBezTo>
                <a:cubicBezTo>
                  <a:pt x="48266" y="25608"/>
                  <a:pt x="59027" y="7227"/>
                  <a:pt x="56955" y="2548"/>
                </a:cubicBezTo>
                <a:cubicBezTo>
                  <a:pt x="54883" y="-2131"/>
                  <a:pt x="37437" y="810"/>
                  <a:pt x="28079" y="3350"/>
                </a:cubicBezTo>
                <a:close/>
              </a:path>
            </a:pathLst>
          </a:cu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42" name="Google Shape;942;p53"/>
          <p:cNvPicPr preferRelativeResize="0"/>
          <p:nvPr/>
        </p:nvPicPr>
        <p:blipFill rotWithShape="1">
          <a:blip r:embed="rId3">
            <a:alphaModFix/>
          </a:blip>
          <a:srcRect b="16039" l="23135" r="34661" t="33774"/>
          <a:stretch/>
        </p:blipFill>
        <p:spPr>
          <a:xfrm>
            <a:off x="5885450" y="2618850"/>
            <a:ext cx="2296026" cy="2005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943" name="Google Shape;943;p53"/>
          <p:cNvSpPr/>
          <p:nvPr/>
        </p:nvSpPr>
        <p:spPr>
          <a:xfrm>
            <a:off x="6276640" y="2993886"/>
            <a:ext cx="1748736" cy="1389759"/>
          </a:xfrm>
          <a:custGeom>
            <a:rect b="b" l="l" r="r" t="t"/>
            <a:pathLst>
              <a:path extrusionOk="0" h="50865" w="62617">
                <a:moveTo>
                  <a:pt x="31311" y="3440"/>
                </a:moveTo>
                <a:cubicBezTo>
                  <a:pt x="21619" y="7999"/>
                  <a:pt x="4641" y="23292"/>
                  <a:pt x="1232" y="31193"/>
                </a:cubicBezTo>
                <a:cubicBezTo>
                  <a:pt x="-2177" y="39094"/>
                  <a:pt x="1633" y="50323"/>
                  <a:pt x="10857" y="50844"/>
                </a:cubicBezTo>
                <a:cubicBezTo>
                  <a:pt x="20081" y="51365"/>
                  <a:pt x="48489" y="42155"/>
                  <a:pt x="56577" y="34321"/>
                </a:cubicBezTo>
                <a:cubicBezTo>
                  <a:pt x="64665" y="26487"/>
                  <a:pt x="63596" y="8988"/>
                  <a:pt x="59385" y="3841"/>
                </a:cubicBezTo>
                <a:cubicBezTo>
                  <a:pt x="55174" y="-1306"/>
                  <a:pt x="41003" y="-1119"/>
                  <a:pt x="31311" y="3440"/>
                </a:cubicBezTo>
                <a:close/>
              </a:path>
            </a:pathLst>
          </a:cu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4"/>
          <p:cNvSpPr txBox="1"/>
          <p:nvPr/>
        </p:nvSpPr>
        <p:spPr>
          <a:xfrm>
            <a:off x="5604700" y="942075"/>
            <a:ext cx="33864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In order to price the product, we need to imagine how to market responds to a given price.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Some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Conversion Rate Curves 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are created in order to find the probability for which an user clicks on the product given the current price 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This is displayed for every subcampaign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949" name="Google Shape;9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0"/>
            <a:ext cx="5206800" cy="39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4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Pricing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52" y="3395584"/>
            <a:ext cx="1766600" cy="179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866" y="1940300"/>
            <a:ext cx="2464051" cy="32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8"/>
          <p:cNvGrpSpPr/>
          <p:nvPr/>
        </p:nvGrpSpPr>
        <p:grpSpPr>
          <a:xfrm>
            <a:off x="5142425" y="-107433"/>
            <a:ext cx="4469028" cy="800850"/>
            <a:chOff x="3605902" y="-107434"/>
            <a:chExt cx="6022949" cy="800850"/>
          </a:xfrm>
        </p:grpSpPr>
        <p:sp>
          <p:nvSpPr>
            <p:cNvPr id="165" name="Google Shape;165;p28"/>
            <p:cNvSpPr/>
            <p:nvPr/>
          </p:nvSpPr>
          <p:spPr>
            <a:xfrm>
              <a:off x="5193076" y="-107434"/>
              <a:ext cx="4435775" cy="800850"/>
            </a:xfrm>
            <a:custGeom>
              <a:rect b="b" l="l" r="r" t="t"/>
              <a:pathLst>
                <a:path extrusionOk="0" h="32034" w="177431">
                  <a:moveTo>
                    <a:pt x="28324" y="706"/>
                  </a:moveTo>
                  <a:cubicBezTo>
                    <a:pt x="17026" y="675"/>
                    <a:pt x="9251" y="-1451"/>
                    <a:pt x="4630" y="1828"/>
                  </a:cubicBezTo>
                  <a:cubicBezTo>
                    <a:pt x="9" y="5107"/>
                    <a:pt x="-747" y="15644"/>
                    <a:pt x="597" y="20382"/>
                  </a:cubicBezTo>
                  <a:cubicBezTo>
                    <a:pt x="1941" y="25120"/>
                    <a:pt x="1941" y="28487"/>
                    <a:pt x="12696" y="30258"/>
                  </a:cubicBezTo>
                  <a:cubicBezTo>
                    <a:pt x="23451" y="32029"/>
                    <a:pt x="46139" y="30807"/>
                    <a:pt x="65128" y="31006"/>
                  </a:cubicBezTo>
                  <a:cubicBezTo>
                    <a:pt x="84117" y="31206"/>
                    <a:pt x="109912" y="31505"/>
                    <a:pt x="126632" y="31455"/>
                  </a:cubicBezTo>
                  <a:cubicBezTo>
                    <a:pt x="143353" y="31405"/>
                    <a:pt x="157049" y="33201"/>
                    <a:pt x="165451" y="30707"/>
                  </a:cubicBezTo>
                  <a:cubicBezTo>
                    <a:pt x="173854" y="28213"/>
                    <a:pt x="177289" y="21274"/>
                    <a:pt x="177047" y="16492"/>
                  </a:cubicBezTo>
                  <a:cubicBezTo>
                    <a:pt x="176805" y="11710"/>
                    <a:pt x="181435" y="4427"/>
                    <a:pt x="163997" y="2014"/>
                  </a:cubicBezTo>
                  <a:cubicBezTo>
                    <a:pt x="146559" y="-399"/>
                    <a:pt x="95033" y="2232"/>
                    <a:pt x="72421" y="2014"/>
                  </a:cubicBezTo>
                  <a:cubicBezTo>
                    <a:pt x="49809" y="1796"/>
                    <a:pt x="39623" y="737"/>
                    <a:pt x="28324" y="70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166" name="Google Shape;166;p28"/>
            <p:cNvSpPr txBox="1"/>
            <p:nvPr/>
          </p:nvSpPr>
          <p:spPr>
            <a:xfrm>
              <a:off x="5452333" y="20898"/>
              <a:ext cx="7413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1</a:t>
              </a:r>
              <a:r>
                <a:rPr b="1" lang="en" sz="3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.</a:t>
              </a:r>
              <a:endPara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7" name="Google Shape;167;p28"/>
            <p:cNvSpPr txBox="1"/>
            <p:nvPr/>
          </p:nvSpPr>
          <p:spPr>
            <a:xfrm>
              <a:off x="3605902" y="91098"/>
              <a:ext cx="52950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Product to sell</a:t>
              </a:r>
              <a:endParaRPr b="1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"/>
            <a:ext cx="2588892" cy="11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714" y="-107425"/>
            <a:ext cx="2007600" cy="20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4250" y="1976425"/>
            <a:ext cx="1766600" cy="17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6992" y="971700"/>
            <a:ext cx="1490925" cy="16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8888" y="558222"/>
            <a:ext cx="1490925" cy="14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325" y="2444950"/>
            <a:ext cx="1555400" cy="8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1">
            <a:alphaModFix/>
          </a:blip>
          <a:srcRect b="25030" l="0" r="0" t="18833"/>
          <a:stretch/>
        </p:blipFill>
        <p:spPr>
          <a:xfrm>
            <a:off x="2700281" y="3719925"/>
            <a:ext cx="2521520" cy="1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304" y="1222475"/>
            <a:ext cx="2162274" cy="11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2413" y="3466388"/>
            <a:ext cx="1910625" cy="171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24250" y="3643280"/>
            <a:ext cx="1555400" cy="156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0500" y="51425"/>
            <a:ext cx="910620" cy="3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11150" y="2953175"/>
            <a:ext cx="2101777" cy="11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20845" y="796280"/>
            <a:ext cx="1490925" cy="176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69625" y="2347000"/>
            <a:ext cx="1368600" cy="1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56825" y="3316650"/>
            <a:ext cx="1221100" cy="18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03300" y="2507550"/>
            <a:ext cx="1719550" cy="17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55763" y="3127580"/>
            <a:ext cx="2521525" cy="83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38376" y="3920025"/>
            <a:ext cx="910625" cy="126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23">
            <a:alphaModFix/>
          </a:blip>
          <a:srcRect b="36232" l="0" r="0" t="22528"/>
          <a:stretch/>
        </p:blipFill>
        <p:spPr>
          <a:xfrm>
            <a:off x="7275275" y="2667050"/>
            <a:ext cx="1766599" cy="7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48088" y="1084450"/>
            <a:ext cx="1297500" cy="12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69075" y="2012492"/>
            <a:ext cx="1221100" cy="11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934250" y="969565"/>
            <a:ext cx="1555400" cy="168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272866" y="558219"/>
            <a:ext cx="1221100" cy="84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28">
            <a:alphaModFix/>
          </a:blip>
          <a:srcRect b="0" l="15296" r="15455" t="0"/>
          <a:stretch/>
        </p:blipFill>
        <p:spPr>
          <a:xfrm>
            <a:off x="7138159" y="3961863"/>
            <a:ext cx="818666" cy="11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5"/>
          <p:cNvSpPr txBox="1"/>
          <p:nvPr/>
        </p:nvSpPr>
        <p:spPr>
          <a:xfrm>
            <a:off x="5604700" y="942075"/>
            <a:ext cx="33864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Therefore, we can work out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expected reward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for every price and for every subcampaign, multiplying the price by its probability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This information is not available to the algorithm, which will try to learn the most convenient price by itself. 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The expected reward can instead reveal the ideal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best price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, usable as a benchmark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956" name="Google Shape;956;p55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Pricing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7" name="Google Shape;9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0"/>
            <a:ext cx="5206800" cy="39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5"/>
          <p:cNvSpPr/>
          <p:nvPr/>
        </p:nvSpPr>
        <p:spPr>
          <a:xfrm>
            <a:off x="355675" y="2644700"/>
            <a:ext cx="209700" cy="82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6"/>
          <p:cNvSpPr/>
          <p:nvPr/>
        </p:nvSpPr>
        <p:spPr>
          <a:xfrm>
            <a:off x="257709" y="904219"/>
            <a:ext cx="3442225" cy="2384500"/>
          </a:xfrm>
          <a:custGeom>
            <a:rect b="b" l="l" r="r" t="t"/>
            <a:pathLst>
              <a:path extrusionOk="0" h="95380" w="137689">
                <a:moveTo>
                  <a:pt x="42570" y="1406"/>
                </a:moveTo>
                <a:cubicBezTo>
                  <a:pt x="32635" y="2374"/>
                  <a:pt x="24330" y="3596"/>
                  <a:pt x="17808" y="5991"/>
                </a:cubicBezTo>
                <a:cubicBezTo>
                  <a:pt x="11286" y="8386"/>
                  <a:pt x="6344" y="8386"/>
                  <a:pt x="3440" y="15774"/>
                </a:cubicBezTo>
                <a:cubicBezTo>
                  <a:pt x="536" y="23162"/>
                  <a:pt x="-687" y="38651"/>
                  <a:pt x="383" y="50319"/>
                </a:cubicBezTo>
                <a:cubicBezTo>
                  <a:pt x="1453" y="61987"/>
                  <a:pt x="4612" y="78290"/>
                  <a:pt x="9860" y="85780"/>
                </a:cubicBezTo>
                <a:cubicBezTo>
                  <a:pt x="15108" y="93270"/>
                  <a:pt x="24329" y="94391"/>
                  <a:pt x="31870" y="95257"/>
                </a:cubicBezTo>
                <a:cubicBezTo>
                  <a:pt x="39411" y="96123"/>
                  <a:pt x="47054" y="92149"/>
                  <a:pt x="55104" y="90977"/>
                </a:cubicBezTo>
                <a:cubicBezTo>
                  <a:pt x="63154" y="89805"/>
                  <a:pt x="71612" y="88634"/>
                  <a:pt x="80172" y="88226"/>
                </a:cubicBezTo>
                <a:cubicBezTo>
                  <a:pt x="88732" y="87819"/>
                  <a:pt x="100043" y="88940"/>
                  <a:pt x="106463" y="88532"/>
                </a:cubicBezTo>
                <a:cubicBezTo>
                  <a:pt x="112883" y="88124"/>
                  <a:pt x="115074" y="89754"/>
                  <a:pt x="118691" y="85780"/>
                </a:cubicBezTo>
                <a:cubicBezTo>
                  <a:pt x="122309" y="81806"/>
                  <a:pt x="125009" y="73502"/>
                  <a:pt x="128168" y="64687"/>
                </a:cubicBezTo>
                <a:cubicBezTo>
                  <a:pt x="131327" y="55873"/>
                  <a:pt x="138308" y="42880"/>
                  <a:pt x="137645" y="32893"/>
                </a:cubicBezTo>
                <a:cubicBezTo>
                  <a:pt x="136983" y="22907"/>
                  <a:pt x="134230" y="10220"/>
                  <a:pt x="124193" y="4768"/>
                </a:cubicBezTo>
                <a:cubicBezTo>
                  <a:pt x="114156" y="-684"/>
                  <a:pt x="91025" y="743"/>
                  <a:pt x="77421" y="183"/>
                </a:cubicBezTo>
                <a:cubicBezTo>
                  <a:pt x="63817" y="-377"/>
                  <a:pt x="52506" y="438"/>
                  <a:pt x="42570" y="1406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964" name="Google Shape;964;p56"/>
          <p:cNvSpPr/>
          <p:nvPr/>
        </p:nvSpPr>
        <p:spPr>
          <a:xfrm>
            <a:off x="3184262" y="1299091"/>
            <a:ext cx="5326825" cy="3655750"/>
          </a:xfrm>
          <a:custGeom>
            <a:rect b="b" l="l" r="r" t="t"/>
            <a:pathLst>
              <a:path extrusionOk="0" h="146230" w="213073">
                <a:moveTo>
                  <a:pt x="4038" y="95062"/>
                </a:moveTo>
                <a:cubicBezTo>
                  <a:pt x="11591" y="75344"/>
                  <a:pt x="36375" y="33759"/>
                  <a:pt x="58539" y="18015"/>
                </a:cubicBezTo>
                <a:cubicBezTo>
                  <a:pt x="80703" y="2271"/>
                  <a:pt x="112765" y="2331"/>
                  <a:pt x="137020" y="599"/>
                </a:cubicBezTo>
                <a:cubicBezTo>
                  <a:pt x="161275" y="-1133"/>
                  <a:pt x="192073" y="795"/>
                  <a:pt x="204071" y="7621"/>
                </a:cubicBezTo>
                <a:cubicBezTo>
                  <a:pt x="216069" y="14447"/>
                  <a:pt x="214286" y="26474"/>
                  <a:pt x="209009" y="41555"/>
                </a:cubicBezTo>
                <a:cubicBezTo>
                  <a:pt x="203732" y="56637"/>
                  <a:pt x="182470" y="81957"/>
                  <a:pt x="172408" y="98110"/>
                </a:cubicBezTo>
                <a:cubicBezTo>
                  <a:pt x="162346" y="114263"/>
                  <a:pt x="162993" y="130472"/>
                  <a:pt x="148637" y="138473"/>
                </a:cubicBezTo>
                <a:cubicBezTo>
                  <a:pt x="134281" y="146474"/>
                  <a:pt x="108842" y="146473"/>
                  <a:pt x="86273" y="146115"/>
                </a:cubicBezTo>
                <a:cubicBezTo>
                  <a:pt x="63704" y="145757"/>
                  <a:pt x="26930" y="144833"/>
                  <a:pt x="13224" y="136324"/>
                </a:cubicBezTo>
                <a:cubicBezTo>
                  <a:pt x="-482" y="127815"/>
                  <a:pt x="-3514" y="114780"/>
                  <a:pt x="4038" y="95062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965" name="Google Shape;965;p56"/>
          <p:cNvSpPr/>
          <p:nvPr/>
        </p:nvSpPr>
        <p:spPr>
          <a:xfrm>
            <a:off x="5389535" y="3457628"/>
            <a:ext cx="723225" cy="746575"/>
          </a:xfrm>
          <a:custGeom>
            <a:rect b="b" l="l" r="r" t="t"/>
            <a:pathLst>
              <a:path extrusionOk="0" h="29863" w="28929">
                <a:moveTo>
                  <a:pt x="13005" y="153"/>
                </a:moveTo>
                <a:cubicBezTo>
                  <a:pt x="8674" y="765"/>
                  <a:pt x="828" y="5860"/>
                  <a:pt x="166" y="10547"/>
                </a:cubicBezTo>
                <a:cubicBezTo>
                  <a:pt x="-496" y="15234"/>
                  <a:pt x="4496" y="25628"/>
                  <a:pt x="9031" y="28277"/>
                </a:cubicBezTo>
                <a:cubicBezTo>
                  <a:pt x="13566" y="30926"/>
                  <a:pt x="24521" y="30010"/>
                  <a:pt x="27374" y="26443"/>
                </a:cubicBezTo>
                <a:cubicBezTo>
                  <a:pt x="30227" y="22877"/>
                  <a:pt x="28546" y="11260"/>
                  <a:pt x="26151" y="6878"/>
                </a:cubicBezTo>
                <a:cubicBezTo>
                  <a:pt x="23756" y="2496"/>
                  <a:pt x="17336" y="-458"/>
                  <a:pt x="13005" y="153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966" name="Google Shape;966;p56"/>
          <p:cNvSpPr/>
          <p:nvPr/>
        </p:nvSpPr>
        <p:spPr>
          <a:xfrm>
            <a:off x="2719164" y="1735609"/>
            <a:ext cx="540200" cy="1274300"/>
          </a:xfrm>
          <a:custGeom>
            <a:rect b="b" l="l" r="r" t="t"/>
            <a:pathLst>
              <a:path extrusionOk="0" h="50972" w="21608">
                <a:moveTo>
                  <a:pt x="17799" y="1560"/>
                </a:moveTo>
                <a:cubicBezTo>
                  <a:pt x="14946" y="-223"/>
                  <a:pt x="5673" y="-1242"/>
                  <a:pt x="3125" y="3089"/>
                </a:cubicBezTo>
                <a:cubicBezTo>
                  <a:pt x="578" y="7420"/>
                  <a:pt x="2871" y="20412"/>
                  <a:pt x="2514" y="27545"/>
                </a:cubicBezTo>
                <a:cubicBezTo>
                  <a:pt x="2157" y="34678"/>
                  <a:pt x="-1766" y="42169"/>
                  <a:pt x="985" y="45888"/>
                </a:cubicBezTo>
                <a:cubicBezTo>
                  <a:pt x="3736" y="49608"/>
                  <a:pt x="15608" y="52614"/>
                  <a:pt x="19022" y="49862"/>
                </a:cubicBezTo>
                <a:cubicBezTo>
                  <a:pt x="22436" y="47111"/>
                  <a:pt x="21263" y="35391"/>
                  <a:pt x="21467" y="29379"/>
                </a:cubicBezTo>
                <a:cubicBezTo>
                  <a:pt x="21671" y="23367"/>
                  <a:pt x="20855" y="18425"/>
                  <a:pt x="20244" y="13788"/>
                </a:cubicBezTo>
                <a:cubicBezTo>
                  <a:pt x="19633" y="9152"/>
                  <a:pt x="20652" y="3343"/>
                  <a:pt x="17799" y="1560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967" name="Google Shape;967;p56"/>
          <p:cNvSpPr/>
          <p:nvPr/>
        </p:nvSpPr>
        <p:spPr>
          <a:xfrm>
            <a:off x="520570" y="18065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968" name="Google Shape;968;p56"/>
          <p:cNvSpPr/>
          <p:nvPr/>
        </p:nvSpPr>
        <p:spPr>
          <a:xfrm>
            <a:off x="6504952" y="19937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969" name="Google Shape;969;p56"/>
          <p:cNvSpPr/>
          <p:nvPr/>
        </p:nvSpPr>
        <p:spPr>
          <a:xfrm rot="-267719">
            <a:off x="3778438" y="2509166"/>
            <a:ext cx="1305390" cy="858552"/>
          </a:xfrm>
          <a:custGeom>
            <a:rect b="b" l="l" r="r" t="t"/>
            <a:pathLst>
              <a:path extrusionOk="0" h="34341" w="52214">
                <a:moveTo>
                  <a:pt x="1022" y="25744"/>
                </a:moveTo>
                <a:cubicBezTo>
                  <a:pt x="54" y="22483"/>
                  <a:pt x="-1016" y="18050"/>
                  <a:pt x="1939" y="14738"/>
                </a:cubicBezTo>
                <a:cubicBezTo>
                  <a:pt x="4894" y="11426"/>
                  <a:pt x="11467" y="8268"/>
                  <a:pt x="18753" y="5873"/>
                </a:cubicBezTo>
                <a:cubicBezTo>
                  <a:pt x="26039" y="3478"/>
                  <a:pt x="40203" y="-1311"/>
                  <a:pt x="45655" y="370"/>
                </a:cubicBezTo>
                <a:cubicBezTo>
                  <a:pt x="51107" y="2051"/>
                  <a:pt x="53552" y="11579"/>
                  <a:pt x="51463" y="15961"/>
                </a:cubicBezTo>
                <a:cubicBezTo>
                  <a:pt x="49374" y="20343"/>
                  <a:pt x="40407" y="23604"/>
                  <a:pt x="33121" y="26661"/>
                </a:cubicBezTo>
                <a:cubicBezTo>
                  <a:pt x="25835" y="29718"/>
                  <a:pt x="13097" y="34456"/>
                  <a:pt x="7747" y="34303"/>
                </a:cubicBezTo>
                <a:cubicBezTo>
                  <a:pt x="2397" y="34150"/>
                  <a:pt x="1990" y="29005"/>
                  <a:pt x="1022" y="25744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  <p:grpSp>
        <p:nvGrpSpPr>
          <p:cNvPr id="970" name="Google Shape;970;p56"/>
          <p:cNvGrpSpPr/>
          <p:nvPr/>
        </p:nvGrpSpPr>
        <p:grpSpPr>
          <a:xfrm>
            <a:off x="679634" y="1900304"/>
            <a:ext cx="282297" cy="272432"/>
            <a:chOff x="-57970450" y="1903275"/>
            <a:chExt cx="318225" cy="318225"/>
          </a:xfrm>
        </p:grpSpPr>
        <p:sp>
          <p:nvSpPr>
            <p:cNvPr id="971" name="Google Shape;971;p56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6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56"/>
          <p:cNvGrpSpPr/>
          <p:nvPr/>
        </p:nvGrpSpPr>
        <p:grpSpPr>
          <a:xfrm>
            <a:off x="696755" y="2236773"/>
            <a:ext cx="248055" cy="271084"/>
            <a:chOff x="-57950750" y="2296300"/>
            <a:chExt cx="279625" cy="316650"/>
          </a:xfrm>
        </p:grpSpPr>
        <p:sp>
          <p:nvSpPr>
            <p:cNvPr id="976" name="Google Shape;976;p56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56"/>
          <p:cNvGrpSpPr/>
          <p:nvPr/>
        </p:nvGrpSpPr>
        <p:grpSpPr>
          <a:xfrm>
            <a:off x="679710" y="2571893"/>
            <a:ext cx="282120" cy="271769"/>
            <a:chOff x="-57969675" y="2687750"/>
            <a:chExt cx="318025" cy="317450"/>
          </a:xfrm>
        </p:grpSpPr>
        <p:sp>
          <p:nvSpPr>
            <p:cNvPr id="981" name="Google Shape;981;p56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6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56"/>
          <p:cNvGrpSpPr/>
          <p:nvPr/>
        </p:nvGrpSpPr>
        <p:grpSpPr>
          <a:xfrm>
            <a:off x="1015482" y="1900989"/>
            <a:ext cx="283007" cy="272432"/>
            <a:chOff x="-57578225" y="1904075"/>
            <a:chExt cx="319025" cy="318225"/>
          </a:xfrm>
        </p:grpSpPr>
        <p:sp>
          <p:nvSpPr>
            <p:cNvPr id="986" name="Google Shape;986;p56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6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56"/>
          <p:cNvGrpSpPr/>
          <p:nvPr/>
        </p:nvGrpSpPr>
        <p:grpSpPr>
          <a:xfrm>
            <a:off x="1032957" y="2235424"/>
            <a:ext cx="248055" cy="272432"/>
            <a:chOff x="-57558525" y="2294725"/>
            <a:chExt cx="279625" cy="318225"/>
          </a:xfrm>
        </p:grpSpPr>
        <p:sp>
          <p:nvSpPr>
            <p:cNvPr id="991" name="Google Shape;991;p56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6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56"/>
          <p:cNvGrpSpPr/>
          <p:nvPr/>
        </p:nvGrpSpPr>
        <p:grpSpPr>
          <a:xfrm>
            <a:off x="1014097" y="2569855"/>
            <a:ext cx="285801" cy="273096"/>
            <a:chOff x="-57579800" y="2686975"/>
            <a:chExt cx="322175" cy="319000"/>
          </a:xfrm>
        </p:grpSpPr>
        <p:sp>
          <p:nvSpPr>
            <p:cNvPr id="997" name="Google Shape;997;p56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6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56"/>
          <p:cNvGrpSpPr/>
          <p:nvPr/>
        </p:nvGrpSpPr>
        <p:grpSpPr>
          <a:xfrm>
            <a:off x="1359501" y="1901652"/>
            <a:ext cx="284382" cy="272432"/>
            <a:chOff x="-57189125" y="1904850"/>
            <a:chExt cx="320575" cy="318225"/>
          </a:xfrm>
        </p:grpSpPr>
        <p:sp>
          <p:nvSpPr>
            <p:cNvPr id="1000" name="Google Shape;1000;p56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6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6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6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6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56"/>
          <p:cNvGrpSpPr/>
          <p:nvPr/>
        </p:nvGrpSpPr>
        <p:grpSpPr>
          <a:xfrm>
            <a:off x="1360199" y="2252290"/>
            <a:ext cx="282985" cy="238723"/>
            <a:chOff x="-57187550" y="2314425"/>
            <a:chExt cx="319000" cy="278850"/>
          </a:xfrm>
        </p:grpSpPr>
        <p:sp>
          <p:nvSpPr>
            <p:cNvPr id="1006" name="Google Shape;1006;p56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6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6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6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56"/>
          <p:cNvGrpSpPr/>
          <p:nvPr/>
        </p:nvGrpSpPr>
        <p:grpSpPr>
          <a:xfrm>
            <a:off x="1729564" y="2235424"/>
            <a:ext cx="248055" cy="272432"/>
            <a:chOff x="-56774850" y="2294725"/>
            <a:chExt cx="279625" cy="318225"/>
          </a:xfrm>
        </p:grpSpPr>
        <p:sp>
          <p:nvSpPr>
            <p:cNvPr id="1011" name="Google Shape;1011;p56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6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6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56"/>
          <p:cNvGrpSpPr/>
          <p:nvPr/>
        </p:nvGrpSpPr>
        <p:grpSpPr>
          <a:xfrm>
            <a:off x="2059011" y="2244199"/>
            <a:ext cx="280900" cy="255567"/>
            <a:chOff x="-56401500" y="2304975"/>
            <a:chExt cx="316650" cy="298525"/>
          </a:xfrm>
        </p:grpSpPr>
        <p:sp>
          <p:nvSpPr>
            <p:cNvPr id="1015" name="Google Shape;1015;p56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6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56"/>
          <p:cNvSpPr txBox="1"/>
          <p:nvPr/>
        </p:nvSpPr>
        <p:spPr>
          <a:xfrm>
            <a:off x="566750" y="10661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different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classes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of users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20" name="Google Shape;1020;p56"/>
          <p:cNvGrpSpPr/>
          <p:nvPr/>
        </p:nvGrpSpPr>
        <p:grpSpPr>
          <a:xfrm>
            <a:off x="2862722" y="1901311"/>
            <a:ext cx="280883" cy="273106"/>
            <a:chOff x="6479471" y="2079003"/>
            <a:chExt cx="348923" cy="348706"/>
          </a:xfrm>
        </p:grpSpPr>
        <p:sp>
          <p:nvSpPr>
            <p:cNvPr id="1021" name="Google Shape;1021;p56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2" name="Google Shape;1022;p5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023" name="Google Shape;1023;p5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30" name="Google Shape;1030;p56"/>
          <p:cNvCxnSpPr/>
          <p:nvPr/>
        </p:nvCxnSpPr>
        <p:spPr>
          <a:xfrm>
            <a:off x="1704863" y="2022025"/>
            <a:ext cx="10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56"/>
          <p:cNvCxnSpPr/>
          <p:nvPr/>
        </p:nvCxnSpPr>
        <p:spPr>
          <a:xfrm>
            <a:off x="2421275" y="2371638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56"/>
          <p:cNvCxnSpPr/>
          <p:nvPr/>
        </p:nvCxnSpPr>
        <p:spPr>
          <a:xfrm>
            <a:off x="1398438" y="2726875"/>
            <a:ext cx="13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56"/>
          <p:cNvSpPr/>
          <p:nvPr/>
        </p:nvSpPr>
        <p:spPr>
          <a:xfrm>
            <a:off x="3938014" y="28900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4" name="Google Shape;1034;p56"/>
          <p:cNvGrpSpPr/>
          <p:nvPr/>
        </p:nvGrpSpPr>
        <p:grpSpPr>
          <a:xfrm>
            <a:off x="2862722" y="2235761"/>
            <a:ext cx="280883" cy="273106"/>
            <a:chOff x="6479471" y="2079003"/>
            <a:chExt cx="348923" cy="348706"/>
          </a:xfrm>
        </p:grpSpPr>
        <p:sp>
          <p:nvSpPr>
            <p:cNvPr id="1035" name="Google Shape;1035;p56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5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037" name="Google Shape;1037;p5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4" name="Google Shape;1044;p56"/>
          <p:cNvGrpSpPr/>
          <p:nvPr/>
        </p:nvGrpSpPr>
        <p:grpSpPr>
          <a:xfrm>
            <a:off x="2862722" y="2570211"/>
            <a:ext cx="280883" cy="273106"/>
            <a:chOff x="6479471" y="2079003"/>
            <a:chExt cx="348923" cy="348706"/>
          </a:xfrm>
        </p:grpSpPr>
        <p:sp>
          <p:nvSpPr>
            <p:cNvPr id="1045" name="Google Shape;1045;p56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6" name="Google Shape;1046;p5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047" name="Google Shape;1047;p5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4" name="Google Shape;1054;p56"/>
          <p:cNvSpPr/>
          <p:nvPr/>
        </p:nvSpPr>
        <p:spPr>
          <a:xfrm>
            <a:off x="4247676" y="28122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6"/>
          <p:cNvSpPr/>
          <p:nvPr/>
        </p:nvSpPr>
        <p:spPr>
          <a:xfrm>
            <a:off x="4557351" y="27132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6"/>
          <p:cNvSpPr/>
          <p:nvPr/>
        </p:nvSpPr>
        <p:spPr>
          <a:xfrm>
            <a:off x="3184250" y="2726875"/>
            <a:ext cx="826015" cy="172367"/>
          </a:xfrm>
          <a:custGeom>
            <a:rect b="b" l="l" r="r" t="t"/>
            <a:pathLst>
              <a:path extrusionOk="0" h="11617" w="18954">
                <a:moveTo>
                  <a:pt x="0" y="0"/>
                </a:moveTo>
                <a:cubicBezTo>
                  <a:pt x="2293" y="459"/>
                  <a:pt x="10598" y="815"/>
                  <a:pt x="13757" y="2751"/>
                </a:cubicBezTo>
                <a:cubicBezTo>
                  <a:pt x="16916" y="4687"/>
                  <a:pt x="18088" y="10139"/>
                  <a:pt x="18954" y="116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57" name="Google Shape;1057;p56"/>
          <p:cNvSpPr/>
          <p:nvPr/>
        </p:nvSpPr>
        <p:spPr>
          <a:xfrm>
            <a:off x="3201873" y="2371649"/>
            <a:ext cx="1098880" cy="399599"/>
          </a:xfrm>
          <a:custGeom>
            <a:rect b="b" l="l" r="r" t="t"/>
            <a:pathLst>
              <a:path extrusionOk="0" h="17425" w="31794">
                <a:moveTo>
                  <a:pt x="0" y="0"/>
                </a:moveTo>
                <a:cubicBezTo>
                  <a:pt x="4076" y="917"/>
                  <a:pt x="19158" y="2599"/>
                  <a:pt x="24457" y="5503"/>
                </a:cubicBezTo>
                <a:cubicBezTo>
                  <a:pt x="29756" y="8407"/>
                  <a:pt x="30571" y="15438"/>
                  <a:pt x="31794" y="174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58" name="Google Shape;1058;p56"/>
          <p:cNvSpPr/>
          <p:nvPr/>
        </p:nvSpPr>
        <p:spPr>
          <a:xfrm>
            <a:off x="3184250" y="2022200"/>
            <a:ext cx="1427512" cy="605657"/>
          </a:xfrm>
          <a:custGeom>
            <a:rect b="b" l="l" r="r" t="t"/>
            <a:pathLst>
              <a:path extrusionOk="0" h="26596" w="41576">
                <a:moveTo>
                  <a:pt x="0" y="0"/>
                </a:moveTo>
                <a:cubicBezTo>
                  <a:pt x="5350" y="1478"/>
                  <a:pt x="25170" y="4432"/>
                  <a:pt x="32099" y="8865"/>
                </a:cubicBezTo>
                <a:cubicBezTo>
                  <a:pt x="39028" y="13298"/>
                  <a:pt x="39997" y="23641"/>
                  <a:pt x="41576" y="2659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59" name="Google Shape;1059;p56"/>
          <p:cNvSpPr txBox="1"/>
          <p:nvPr/>
        </p:nvSpPr>
        <p:spPr>
          <a:xfrm>
            <a:off x="2399025" y="11762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0" name="Google Shape;1060;p56"/>
          <p:cNvSpPr txBox="1"/>
          <p:nvPr/>
        </p:nvSpPr>
        <p:spPr>
          <a:xfrm>
            <a:off x="4439475" y="1869613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revenue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1" name="Google Shape;1061;p56"/>
          <p:cNvSpPr txBox="1"/>
          <p:nvPr/>
        </p:nvSpPr>
        <p:spPr>
          <a:xfrm>
            <a:off x="6360250" y="128102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pricing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2" name="Google Shape;1062;p56"/>
          <p:cNvSpPr txBox="1"/>
          <p:nvPr/>
        </p:nvSpPr>
        <p:spPr>
          <a:xfrm>
            <a:off x="4984100" y="4198500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same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price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all classes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3" name="Google Shape;1063;p56"/>
          <p:cNvSpPr/>
          <p:nvPr/>
        </p:nvSpPr>
        <p:spPr>
          <a:xfrm>
            <a:off x="5115250" y="2251350"/>
            <a:ext cx="1294851" cy="318237"/>
          </a:xfrm>
          <a:custGeom>
            <a:rect b="b" l="l" r="r" t="t"/>
            <a:pathLst>
              <a:path extrusionOk="0" h="13859" w="53193">
                <a:moveTo>
                  <a:pt x="0" y="13859"/>
                </a:moveTo>
                <a:cubicBezTo>
                  <a:pt x="1732" y="12891"/>
                  <a:pt x="6522" y="9731"/>
                  <a:pt x="10394" y="8050"/>
                </a:cubicBezTo>
                <a:cubicBezTo>
                  <a:pt x="14266" y="6369"/>
                  <a:pt x="18495" y="4994"/>
                  <a:pt x="23233" y="3771"/>
                </a:cubicBezTo>
                <a:cubicBezTo>
                  <a:pt x="27971" y="2548"/>
                  <a:pt x="34442" y="1325"/>
                  <a:pt x="38824" y="713"/>
                </a:cubicBezTo>
                <a:cubicBezTo>
                  <a:pt x="43206" y="102"/>
                  <a:pt x="47129" y="204"/>
                  <a:pt x="49524" y="102"/>
                </a:cubicBezTo>
                <a:cubicBezTo>
                  <a:pt x="51919" y="0"/>
                  <a:pt x="52582" y="102"/>
                  <a:pt x="53193" y="1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64" name="Google Shape;1064;p56"/>
          <p:cNvSpPr/>
          <p:nvPr/>
        </p:nvSpPr>
        <p:spPr>
          <a:xfrm>
            <a:off x="6189800" y="2647300"/>
            <a:ext cx="840675" cy="1123475"/>
          </a:xfrm>
          <a:custGeom>
            <a:rect b="b" l="l" r="r" t="t"/>
            <a:pathLst>
              <a:path extrusionOk="0" h="44939" w="33627">
                <a:moveTo>
                  <a:pt x="28124" y="0"/>
                </a:moveTo>
                <a:cubicBezTo>
                  <a:pt x="28685" y="1172"/>
                  <a:pt x="30621" y="4891"/>
                  <a:pt x="31487" y="7031"/>
                </a:cubicBezTo>
                <a:cubicBezTo>
                  <a:pt x="32353" y="9171"/>
                  <a:pt x="33015" y="10700"/>
                  <a:pt x="33321" y="12840"/>
                </a:cubicBezTo>
                <a:cubicBezTo>
                  <a:pt x="33627" y="14980"/>
                  <a:pt x="33780" y="17375"/>
                  <a:pt x="33321" y="19871"/>
                </a:cubicBezTo>
                <a:cubicBezTo>
                  <a:pt x="32863" y="22368"/>
                  <a:pt x="31844" y="25577"/>
                  <a:pt x="30570" y="27819"/>
                </a:cubicBezTo>
                <a:cubicBezTo>
                  <a:pt x="29296" y="30061"/>
                  <a:pt x="27259" y="31895"/>
                  <a:pt x="25679" y="33322"/>
                </a:cubicBezTo>
                <a:cubicBezTo>
                  <a:pt x="24100" y="34749"/>
                  <a:pt x="22978" y="35360"/>
                  <a:pt x="21093" y="36379"/>
                </a:cubicBezTo>
                <a:cubicBezTo>
                  <a:pt x="19208" y="37398"/>
                  <a:pt x="16763" y="38366"/>
                  <a:pt x="14368" y="39436"/>
                </a:cubicBezTo>
                <a:cubicBezTo>
                  <a:pt x="11973" y="40506"/>
                  <a:pt x="9120" y="41882"/>
                  <a:pt x="6725" y="42799"/>
                </a:cubicBezTo>
                <a:cubicBezTo>
                  <a:pt x="4330" y="43716"/>
                  <a:pt x="1121" y="44582"/>
                  <a:pt x="0" y="4493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65" name="Google Shape;1065;p56"/>
          <p:cNvSpPr/>
          <p:nvPr/>
        </p:nvSpPr>
        <p:spPr>
          <a:xfrm>
            <a:off x="3824377" y="3476725"/>
            <a:ext cx="1546375" cy="691675"/>
          </a:xfrm>
          <a:custGeom>
            <a:rect b="b" l="l" r="r" t="t"/>
            <a:pathLst>
              <a:path extrusionOk="0" h="27667" w="61855">
                <a:moveTo>
                  <a:pt x="61855" y="19565"/>
                </a:moveTo>
                <a:cubicBezTo>
                  <a:pt x="59817" y="20177"/>
                  <a:pt x="54466" y="21960"/>
                  <a:pt x="49626" y="23234"/>
                </a:cubicBezTo>
                <a:cubicBezTo>
                  <a:pt x="44786" y="24508"/>
                  <a:pt x="37857" y="26546"/>
                  <a:pt x="32813" y="27208"/>
                </a:cubicBezTo>
                <a:cubicBezTo>
                  <a:pt x="27769" y="27870"/>
                  <a:pt x="23795" y="27718"/>
                  <a:pt x="19362" y="27208"/>
                </a:cubicBezTo>
                <a:cubicBezTo>
                  <a:pt x="14929" y="26699"/>
                  <a:pt x="9273" y="25272"/>
                  <a:pt x="6216" y="24151"/>
                </a:cubicBezTo>
                <a:cubicBezTo>
                  <a:pt x="3159" y="23030"/>
                  <a:pt x="2038" y="22113"/>
                  <a:pt x="1019" y="20482"/>
                </a:cubicBezTo>
                <a:cubicBezTo>
                  <a:pt x="0" y="18852"/>
                  <a:pt x="-51" y="16763"/>
                  <a:pt x="102" y="14368"/>
                </a:cubicBezTo>
                <a:cubicBezTo>
                  <a:pt x="255" y="11973"/>
                  <a:pt x="1325" y="8509"/>
                  <a:pt x="1936" y="6114"/>
                </a:cubicBezTo>
                <a:cubicBezTo>
                  <a:pt x="2548" y="3719"/>
                  <a:pt x="3465" y="1019"/>
                  <a:pt x="377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66" name="Google Shape;1066;p56"/>
          <p:cNvSpPr txBox="1"/>
          <p:nvPr/>
        </p:nvSpPr>
        <p:spPr>
          <a:xfrm>
            <a:off x="1283850" y="468075"/>
            <a:ext cx="1389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advertising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7" name="Google Shape;1067;p56"/>
          <p:cNvSpPr txBox="1"/>
          <p:nvPr/>
        </p:nvSpPr>
        <p:spPr>
          <a:xfrm>
            <a:off x="4655846" y="850288"/>
            <a:ext cx="2481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pricing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8" name="Google Shape;1068;p56"/>
          <p:cNvSpPr/>
          <p:nvPr/>
        </p:nvSpPr>
        <p:spPr>
          <a:xfrm>
            <a:off x="5614875" y="3665900"/>
            <a:ext cx="330820" cy="330013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56"/>
          <p:cNvGrpSpPr/>
          <p:nvPr/>
        </p:nvGrpSpPr>
        <p:grpSpPr>
          <a:xfrm>
            <a:off x="6695550" y="2128643"/>
            <a:ext cx="334919" cy="335836"/>
            <a:chOff x="-32927950" y="3944800"/>
            <a:chExt cx="292225" cy="293025"/>
          </a:xfrm>
        </p:grpSpPr>
        <p:sp>
          <p:nvSpPr>
            <p:cNvPr id="1070" name="Google Shape;1070;p56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56"/>
          <p:cNvGrpSpPr/>
          <p:nvPr/>
        </p:nvGrpSpPr>
        <p:grpSpPr>
          <a:xfrm>
            <a:off x="3327441" y="-150843"/>
            <a:ext cx="6251900" cy="892775"/>
            <a:chOff x="3327441" y="-150843"/>
            <a:chExt cx="6251900" cy="892775"/>
          </a:xfrm>
        </p:grpSpPr>
        <p:sp>
          <p:nvSpPr>
            <p:cNvPr id="1080" name="Google Shape;1080;p56"/>
            <p:cNvSpPr/>
            <p:nvPr/>
          </p:nvSpPr>
          <p:spPr>
            <a:xfrm>
              <a:off x="3327441" y="-150843"/>
              <a:ext cx="6251900" cy="892775"/>
            </a:xfrm>
            <a:custGeom>
              <a:rect b="b" l="l" r="r" t="t"/>
              <a:pathLst>
                <a:path extrusionOk="0" h="35711" w="250076">
                  <a:moveTo>
                    <a:pt x="27173" y="3751"/>
                  </a:moveTo>
                  <a:cubicBezTo>
                    <a:pt x="11105" y="3333"/>
                    <a:pt x="8800" y="-2486"/>
                    <a:pt x="4518" y="1241"/>
                  </a:cubicBezTo>
                  <a:cubicBezTo>
                    <a:pt x="236" y="4968"/>
                    <a:pt x="-1479" y="20408"/>
                    <a:pt x="1479" y="26115"/>
                  </a:cubicBezTo>
                  <a:cubicBezTo>
                    <a:pt x="4437" y="31823"/>
                    <a:pt x="11226" y="34382"/>
                    <a:pt x="22264" y="35486"/>
                  </a:cubicBezTo>
                  <a:cubicBezTo>
                    <a:pt x="33303" y="36590"/>
                    <a:pt x="46866" y="33314"/>
                    <a:pt x="67710" y="32738"/>
                  </a:cubicBezTo>
                  <a:cubicBezTo>
                    <a:pt x="88554" y="32163"/>
                    <a:pt x="123607" y="31857"/>
                    <a:pt x="147328" y="32033"/>
                  </a:cubicBezTo>
                  <a:cubicBezTo>
                    <a:pt x="171049" y="32209"/>
                    <a:pt x="193714" y="34382"/>
                    <a:pt x="210037" y="33795"/>
                  </a:cubicBezTo>
                  <a:cubicBezTo>
                    <a:pt x="226360" y="33208"/>
                    <a:pt x="241303" y="33517"/>
                    <a:pt x="245266" y="28510"/>
                  </a:cubicBezTo>
                  <a:cubicBezTo>
                    <a:pt x="249229" y="23503"/>
                    <a:pt x="257873" y="7878"/>
                    <a:pt x="233816" y="3751"/>
                  </a:cubicBezTo>
                  <a:cubicBezTo>
                    <a:pt x="209759" y="-375"/>
                    <a:pt x="135367" y="3751"/>
                    <a:pt x="100926" y="3751"/>
                  </a:cubicBezTo>
                  <a:cubicBezTo>
                    <a:pt x="66486" y="3751"/>
                    <a:pt x="43241" y="4169"/>
                    <a:pt x="27173" y="375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1081" name="Google Shape;1081;p56"/>
            <p:cNvSpPr txBox="1"/>
            <p:nvPr/>
          </p:nvSpPr>
          <p:spPr>
            <a:xfrm>
              <a:off x="3605900" y="91100"/>
              <a:ext cx="54492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Aggregated Subcampaigns Pricing</a:t>
              </a:r>
              <a:endParaRPr b="1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082" name="Google Shape;1082;p56"/>
            <p:cNvSpPr txBox="1"/>
            <p:nvPr/>
          </p:nvSpPr>
          <p:spPr>
            <a:xfrm>
              <a:off x="3597100" y="38888"/>
              <a:ext cx="6018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4.</a:t>
              </a:r>
              <a:endPara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7"/>
          <p:cNvSpPr txBox="1"/>
          <p:nvPr>
            <p:ph type="ctrTitle"/>
          </p:nvPr>
        </p:nvSpPr>
        <p:spPr>
          <a:xfrm>
            <a:off x="153025" y="1191000"/>
            <a:ext cx="4509300" cy="3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price 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is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fixed 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for all users, but every class will react differently to a given price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We deployed only one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Thompson Sampling Algorithm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 in order to solve the bandit problem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When conversion rate curves have consistently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different shapes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 we expect a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higher regret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, as the best arm for one class will not probably be the best for the other classes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8" name="Google Shape;1088;p57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Aggregated subcampaigns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9" name="Google Shape;1089;p57"/>
          <p:cNvPicPr preferRelativeResize="0"/>
          <p:nvPr/>
        </p:nvPicPr>
        <p:blipFill rotWithShape="1">
          <a:blip r:embed="rId3">
            <a:alphaModFix/>
          </a:blip>
          <a:srcRect b="0" l="33364" r="0" t="0"/>
          <a:stretch/>
        </p:blipFill>
        <p:spPr>
          <a:xfrm>
            <a:off x="4942425" y="1452750"/>
            <a:ext cx="4058675" cy="2857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1"/>
          <p:cNvPicPr preferRelativeResize="0"/>
          <p:nvPr/>
        </p:nvPicPr>
        <p:blipFill rotWithShape="1">
          <a:blip r:embed="rId3">
            <a:alphaModFix/>
          </a:blip>
          <a:srcRect b="0" l="0" r="31907" t="33612"/>
          <a:stretch/>
        </p:blipFill>
        <p:spPr>
          <a:xfrm>
            <a:off x="4130850" y="845162"/>
            <a:ext cx="4722374" cy="345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sp>
        <p:nvSpPr>
          <p:cNvPr id="1110" name="Google Shape;1110;p61"/>
          <p:cNvSpPr txBox="1"/>
          <p:nvPr/>
        </p:nvSpPr>
        <p:spPr>
          <a:xfrm>
            <a:off x="411075" y="845050"/>
            <a:ext cx="34566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As we expected, the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price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is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optimized 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properly for only one class (blue)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For the same price on the other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two classes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, the optimum is not reached and the regret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performs linearly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(orange and green)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/>
          <p:nvPr/>
        </p:nvSpPr>
        <p:spPr>
          <a:xfrm>
            <a:off x="4271506" y="-119637"/>
            <a:ext cx="5305400" cy="866325"/>
          </a:xfrm>
          <a:custGeom>
            <a:rect b="b" l="l" r="r" t="t"/>
            <a:pathLst>
              <a:path extrusionOk="0" h="34653" w="212216">
                <a:moveTo>
                  <a:pt x="24680" y="2502"/>
                </a:moveTo>
                <a:cubicBezTo>
                  <a:pt x="11174" y="2255"/>
                  <a:pt x="9436" y="-1863"/>
                  <a:pt x="5440" y="1019"/>
                </a:cubicBezTo>
                <a:cubicBezTo>
                  <a:pt x="1445" y="3901"/>
                  <a:pt x="-1381" y="14269"/>
                  <a:pt x="707" y="19793"/>
                </a:cubicBezTo>
                <a:cubicBezTo>
                  <a:pt x="2795" y="25318"/>
                  <a:pt x="5816" y="32264"/>
                  <a:pt x="17970" y="34166"/>
                </a:cubicBezTo>
                <a:cubicBezTo>
                  <a:pt x="30124" y="36068"/>
                  <a:pt x="54197" y="31818"/>
                  <a:pt x="73632" y="31207"/>
                </a:cubicBezTo>
                <a:cubicBezTo>
                  <a:pt x="93067" y="30597"/>
                  <a:pt x="117904" y="30620"/>
                  <a:pt x="134579" y="30503"/>
                </a:cubicBezTo>
                <a:cubicBezTo>
                  <a:pt x="151254" y="30386"/>
                  <a:pt x="161412" y="31090"/>
                  <a:pt x="173684" y="30503"/>
                </a:cubicBezTo>
                <a:cubicBezTo>
                  <a:pt x="185956" y="29916"/>
                  <a:pt x="204185" y="31647"/>
                  <a:pt x="208209" y="26980"/>
                </a:cubicBezTo>
                <a:cubicBezTo>
                  <a:pt x="212233" y="22313"/>
                  <a:pt x="218115" y="6582"/>
                  <a:pt x="197826" y="2502"/>
                </a:cubicBezTo>
                <a:cubicBezTo>
                  <a:pt x="177537" y="-1578"/>
                  <a:pt x="115335" y="2502"/>
                  <a:pt x="86477" y="2502"/>
                </a:cubicBezTo>
                <a:cubicBezTo>
                  <a:pt x="57619" y="2502"/>
                  <a:pt x="38186" y="2749"/>
                  <a:pt x="24680" y="2502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116" name="Google Shape;1116;p62"/>
          <p:cNvSpPr/>
          <p:nvPr/>
        </p:nvSpPr>
        <p:spPr>
          <a:xfrm>
            <a:off x="257709" y="904219"/>
            <a:ext cx="3442225" cy="2384500"/>
          </a:xfrm>
          <a:custGeom>
            <a:rect b="b" l="l" r="r" t="t"/>
            <a:pathLst>
              <a:path extrusionOk="0" h="95380" w="137689">
                <a:moveTo>
                  <a:pt x="42570" y="1406"/>
                </a:moveTo>
                <a:cubicBezTo>
                  <a:pt x="32635" y="2374"/>
                  <a:pt x="24330" y="3596"/>
                  <a:pt x="17808" y="5991"/>
                </a:cubicBezTo>
                <a:cubicBezTo>
                  <a:pt x="11286" y="8386"/>
                  <a:pt x="6344" y="8386"/>
                  <a:pt x="3440" y="15774"/>
                </a:cubicBezTo>
                <a:cubicBezTo>
                  <a:pt x="536" y="23162"/>
                  <a:pt x="-687" y="38651"/>
                  <a:pt x="383" y="50319"/>
                </a:cubicBezTo>
                <a:cubicBezTo>
                  <a:pt x="1453" y="61987"/>
                  <a:pt x="4612" y="78290"/>
                  <a:pt x="9860" y="85780"/>
                </a:cubicBezTo>
                <a:cubicBezTo>
                  <a:pt x="15108" y="93270"/>
                  <a:pt x="24329" y="94391"/>
                  <a:pt x="31870" y="95257"/>
                </a:cubicBezTo>
                <a:cubicBezTo>
                  <a:pt x="39411" y="96123"/>
                  <a:pt x="47054" y="92149"/>
                  <a:pt x="55104" y="90977"/>
                </a:cubicBezTo>
                <a:cubicBezTo>
                  <a:pt x="63154" y="89805"/>
                  <a:pt x="71612" y="88634"/>
                  <a:pt x="80172" y="88226"/>
                </a:cubicBezTo>
                <a:cubicBezTo>
                  <a:pt x="88732" y="87819"/>
                  <a:pt x="100043" y="88940"/>
                  <a:pt x="106463" y="88532"/>
                </a:cubicBezTo>
                <a:cubicBezTo>
                  <a:pt x="112883" y="88124"/>
                  <a:pt x="115074" y="89754"/>
                  <a:pt x="118691" y="85780"/>
                </a:cubicBezTo>
                <a:cubicBezTo>
                  <a:pt x="122309" y="81806"/>
                  <a:pt x="125009" y="73502"/>
                  <a:pt x="128168" y="64687"/>
                </a:cubicBezTo>
                <a:cubicBezTo>
                  <a:pt x="131327" y="55873"/>
                  <a:pt x="138308" y="42880"/>
                  <a:pt x="137645" y="32893"/>
                </a:cubicBezTo>
                <a:cubicBezTo>
                  <a:pt x="136983" y="22907"/>
                  <a:pt x="134230" y="10220"/>
                  <a:pt x="124193" y="4768"/>
                </a:cubicBezTo>
                <a:cubicBezTo>
                  <a:pt x="114156" y="-684"/>
                  <a:pt x="91025" y="743"/>
                  <a:pt x="77421" y="183"/>
                </a:cubicBezTo>
                <a:cubicBezTo>
                  <a:pt x="63817" y="-377"/>
                  <a:pt x="52506" y="438"/>
                  <a:pt x="42570" y="1406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117" name="Google Shape;1117;p62"/>
          <p:cNvSpPr/>
          <p:nvPr/>
        </p:nvSpPr>
        <p:spPr>
          <a:xfrm>
            <a:off x="3183941" y="1299091"/>
            <a:ext cx="5327150" cy="3716975"/>
          </a:xfrm>
          <a:custGeom>
            <a:rect b="b" l="l" r="r" t="t"/>
            <a:pathLst>
              <a:path extrusionOk="0" h="148679" w="213086">
                <a:moveTo>
                  <a:pt x="4050" y="95062"/>
                </a:moveTo>
                <a:cubicBezTo>
                  <a:pt x="11603" y="75344"/>
                  <a:pt x="36387" y="33759"/>
                  <a:pt x="58551" y="18015"/>
                </a:cubicBezTo>
                <a:cubicBezTo>
                  <a:pt x="80715" y="2271"/>
                  <a:pt x="112777" y="2331"/>
                  <a:pt x="137032" y="599"/>
                </a:cubicBezTo>
                <a:cubicBezTo>
                  <a:pt x="161287" y="-1133"/>
                  <a:pt x="192085" y="795"/>
                  <a:pt x="204083" y="7621"/>
                </a:cubicBezTo>
                <a:cubicBezTo>
                  <a:pt x="216081" y="14447"/>
                  <a:pt x="214298" y="26474"/>
                  <a:pt x="209021" y="41555"/>
                </a:cubicBezTo>
                <a:cubicBezTo>
                  <a:pt x="203744" y="56637"/>
                  <a:pt x="182482" y="81957"/>
                  <a:pt x="172420" y="98110"/>
                </a:cubicBezTo>
                <a:cubicBezTo>
                  <a:pt x="162358" y="114263"/>
                  <a:pt x="162953" y="130051"/>
                  <a:pt x="148649" y="138473"/>
                </a:cubicBezTo>
                <a:cubicBezTo>
                  <a:pt x="134345" y="146895"/>
                  <a:pt x="109167" y="148999"/>
                  <a:pt x="86598" y="148641"/>
                </a:cubicBezTo>
                <a:cubicBezTo>
                  <a:pt x="64029" y="148283"/>
                  <a:pt x="26994" y="145254"/>
                  <a:pt x="13236" y="136324"/>
                </a:cubicBezTo>
                <a:cubicBezTo>
                  <a:pt x="-522" y="127394"/>
                  <a:pt x="-3502" y="114780"/>
                  <a:pt x="4050" y="95062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118" name="Google Shape;1118;p62"/>
          <p:cNvSpPr/>
          <p:nvPr/>
        </p:nvSpPr>
        <p:spPr>
          <a:xfrm>
            <a:off x="2719164" y="1735609"/>
            <a:ext cx="540200" cy="1274300"/>
          </a:xfrm>
          <a:custGeom>
            <a:rect b="b" l="l" r="r" t="t"/>
            <a:pathLst>
              <a:path extrusionOk="0" h="50972" w="21608">
                <a:moveTo>
                  <a:pt x="17799" y="1560"/>
                </a:moveTo>
                <a:cubicBezTo>
                  <a:pt x="14946" y="-223"/>
                  <a:pt x="5673" y="-1242"/>
                  <a:pt x="3125" y="3089"/>
                </a:cubicBezTo>
                <a:cubicBezTo>
                  <a:pt x="578" y="7420"/>
                  <a:pt x="2871" y="20412"/>
                  <a:pt x="2514" y="27545"/>
                </a:cubicBezTo>
                <a:cubicBezTo>
                  <a:pt x="2157" y="34678"/>
                  <a:pt x="-1766" y="42169"/>
                  <a:pt x="985" y="45888"/>
                </a:cubicBezTo>
                <a:cubicBezTo>
                  <a:pt x="3736" y="49608"/>
                  <a:pt x="15608" y="52614"/>
                  <a:pt x="19022" y="49862"/>
                </a:cubicBezTo>
                <a:cubicBezTo>
                  <a:pt x="22436" y="47111"/>
                  <a:pt x="21263" y="35391"/>
                  <a:pt x="21467" y="29379"/>
                </a:cubicBezTo>
                <a:cubicBezTo>
                  <a:pt x="21671" y="23367"/>
                  <a:pt x="20855" y="18425"/>
                  <a:pt x="20244" y="13788"/>
                </a:cubicBezTo>
                <a:cubicBezTo>
                  <a:pt x="19633" y="9152"/>
                  <a:pt x="20652" y="3343"/>
                  <a:pt x="17799" y="1560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1119" name="Google Shape;1119;p62"/>
          <p:cNvSpPr/>
          <p:nvPr/>
        </p:nvSpPr>
        <p:spPr>
          <a:xfrm>
            <a:off x="520570" y="18065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120" name="Google Shape;1120;p62"/>
          <p:cNvSpPr/>
          <p:nvPr/>
        </p:nvSpPr>
        <p:spPr>
          <a:xfrm>
            <a:off x="6504952" y="19937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121" name="Google Shape;1121;p62"/>
          <p:cNvSpPr/>
          <p:nvPr/>
        </p:nvSpPr>
        <p:spPr>
          <a:xfrm rot="-267719">
            <a:off x="3778438" y="2509166"/>
            <a:ext cx="1305390" cy="858552"/>
          </a:xfrm>
          <a:custGeom>
            <a:rect b="b" l="l" r="r" t="t"/>
            <a:pathLst>
              <a:path extrusionOk="0" h="34341" w="52214">
                <a:moveTo>
                  <a:pt x="1022" y="25744"/>
                </a:moveTo>
                <a:cubicBezTo>
                  <a:pt x="54" y="22483"/>
                  <a:pt x="-1016" y="18050"/>
                  <a:pt x="1939" y="14738"/>
                </a:cubicBezTo>
                <a:cubicBezTo>
                  <a:pt x="4894" y="11426"/>
                  <a:pt x="11467" y="8268"/>
                  <a:pt x="18753" y="5873"/>
                </a:cubicBezTo>
                <a:cubicBezTo>
                  <a:pt x="26039" y="3478"/>
                  <a:pt x="40203" y="-1311"/>
                  <a:pt x="45655" y="370"/>
                </a:cubicBezTo>
                <a:cubicBezTo>
                  <a:pt x="51107" y="2051"/>
                  <a:pt x="53552" y="11579"/>
                  <a:pt x="51463" y="15961"/>
                </a:cubicBezTo>
                <a:cubicBezTo>
                  <a:pt x="49374" y="20343"/>
                  <a:pt x="40407" y="23604"/>
                  <a:pt x="33121" y="26661"/>
                </a:cubicBezTo>
                <a:cubicBezTo>
                  <a:pt x="25835" y="29718"/>
                  <a:pt x="13097" y="34456"/>
                  <a:pt x="7747" y="34303"/>
                </a:cubicBezTo>
                <a:cubicBezTo>
                  <a:pt x="2397" y="34150"/>
                  <a:pt x="1990" y="29005"/>
                  <a:pt x="1022" y="25744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  <p:grpSp>
        <p:nvGrpSpPr>
          <p:cNvPr id="1122" name="Google Shape;1122;p62"/>
          <p:cNvGrpSpPr/>
          <p:nvPr/>
        </p:nvGrpSpPr>
        <p:grpSpPr>
          <a:xfrm>
            <a:off x="679634" y="1900304"/>
            <a:ext cx="282297" cy="272432"/>
            <a:chOff x="-57970450" y="1903275"/>
            <a:chExt cx="318225" cy="318225"/>
          </a:xfrm>
        </p:grpSpPr>
        <p:sp>
          <p:nvSpPr>
            <p:cNvPr id="1123" name="Google Shape;1123;p62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2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2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62"/>
          <p:cNvGrpSpPr/>
          <p:nvPr/>
        </p:nvGrpSpPr>
        <p:grpSpPr>
          <a:xfrm>
            <a:off x="696755" y="2236773"/>
            <a:ext cx="248055" cy="271084"/>
            <a:chOff x="-57950750" y="2296300"/>
            <a:chExt cx="279625" cy="316650"/>
          </a:xfrm>
        </p:grpSpPr>
        <p:sp>
          <p:nvSpPr>
            <p:cNvPr id="1128" name="Google Shape;1128;p62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62"/>
          <p:cNvGrpSpPr/>
          <p:nvPr/>
        </p:nvGrpSpPr>
        <p:grpSpPr>
          <a:xfrm>
            <a:off x="679710" y="2571893"/>
            <a:ext cx="282120" cy="271769"/>
            <a:chOff x="-57969675" y="2687750"/>
            <a:chExt cx="318025" cy="317450"/>
          </a:xfrm>
        </p:grpSpPr>
        <p:sp>
          <p:nvSpPr>
            <p:cNvPr id="1133" name="Google Shape;1133;p62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2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2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62"/>
          <p:cNvGrpSpPr/>
          <p:nvPr/>
        </p:nvGrpSpPr>
        <p:grpSpPr>
          <a:xfrm>
            <a:off x="1015482" y="1900989"/>
            <a:ext cx="283007" cy="272432"/>
            <a:chOff x="-57578225" y="1904075"/>
            <a:chExt cx="319025" cy="318225"/>
          </a:xfrm>
        </p:grpSpPr>
        <p:sp>
          <p:nvSpPr>
            <p:cNvPr id="1138" name="Google Shape;1138;p62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2"/>
          <p:cNvGrpSpPr/>
          <p:nvPr/>
        </p:nvGrpSpPr>
        <p:grpSpPr>
          <a:xfrm>
            <a:off x="1032957" y="2235424"/>
            <a:ext cx="248055" cy="272432"/>
            <a:chOff x="-57558525" y="2294725"/>
            <a:chExt cx="279625" cy="318225"/>
          </a:xfrm>
        </p:grpSpPr>
        <p:sp>
          <p:nvSpPr>
            <p:cNvPr id="1143" name="Google Shape;1143;p62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2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2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62"/>
          <p:cNvGrpSpPr/>
          <p:nvPr/>
        </p:nvGrpSpPr>
        <p:grpSpPr>
          <a:xfrm>
            <a:off x="1014097" y="2569855"/>
            <a:ext cx="285801" cy="273096"/>
            <a:chOff x="-57579800" y="2686975"/>
            <a:chExt cx="322175" cy="319000"/>
          </a:xfrm>
        </p:grpSpPr>
        <p:sp>
          <p:nvSpPr>
            <p:cNvPr id="1149" name="Google Shape;1149;p62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2"/>
          <p:cNvGrpSpPr/>
          <p:nvPr/>
        </p:nvGrpSpPr>
        <p:grpSpPr>
          <a:xfrm>
            <a:off x="1359501" y="1901652"/>
            <a:ext cx="284382" cy="272432"/>
            <a:chOff x="-57189125" y="1904850"/>
            <a:chExt cx="320575" cy="318225"/>
          </a:xfrm>
        </p:grpSpPr>
        <p:sp>
          <p:nvSpPr>
            <p:cNvPr id="1152" name="Google Shape;1152;p62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2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62"/>
          <p:cNvGrpSpPr/>
          <p:nvPr/>
        </p:nvGrpSpPr>
        <p:grpSpPr>
          <a:xfrm>
            <a:off x="1360199" y="2252290"/>
            <a:ext cx="282985" cy="238723"/>
            <a:chOff x="-57187550" y="2314425"/>
            <a:chExt cx="319000" cy="278850"/>
          </a:xfrm>
        </p:grpSpPr>
        <p:sp>
          <p:nvSpPr>
            <p:cNvPr id="1158" name="Google Shape;1158;p62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2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2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62"/>
          <p:cNvGrpSpPr/>
          <p:nvPr/>
        </p:nvGrpSpPr>
        <p:grpSpPr>
          <a:xfrm>
            <a:off x="1729564" y="2235424"/>
            <a:ext cx="248055" cy="272432"/>
            <a:chOff x="-56774850" y="2294725"/>
            <a:chExt cx="279625" cy="318225"/>
          </a:xfrm>
        </p:grpSpPr>
        <p:sp>
          <p:nvSpPr>
            <p:cNvPr id="1163" name="Google Shape;1163;p62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2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2059011" y="2244199"/>
            <a:ext cx="280900" cy="255567"/>
            <a:chOff x="-56401500" y="2304975"/>
            <a:chExt cx="316650" cy="298525"/>
          </a:xfrm>
        </p:grpSpPr>
        <p:sp>
          <p:nvSpPr>
            <p:cNvPr id="1167" name="Google Shape;1167;p62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2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62"/>
          <p:cNvSpPr txBox="1"/>
          <p:nvPr/>
        </p:nvSpPr>
        <p:spPr>
          <a:xfrm>
            <a:off x="566750" y="10661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different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classes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of users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72" name="Google Shape;1172;p62"/>
          <p:cNvGrpSpPr/>
          <p:nvPr/>
        </p:nvGrpSpPr>
        <p:grpSpPr>
          <a:xfrm>
            <a:off x="2862722" y="1901311"/>
            <a:ext cx="280883" cy="273106"/>
            <a:chOff x="6479471" y="2079003"/>
            <a:chExt cx="348923" cy="348706"/>
          </a:xfrm>
        </p:grpSpPr>
        <p:sp>
          <p:nvSpPr>
            <p:cNvPr id="1173" name="Google Shape;1173;p6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4" name="Google Shape;1174;p6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175" name="Google Shape;1175;p6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82" name="Google Shape;1182;p62"/>
          <p:cNvCxnSpPr/>
          <p:nvPr/>
        </p:nvCxnSpPr>
        <p:spPr>
          <a:xfrm>
            <a:off x="1704863" y="2022025"/>
            <a:ext cx="10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3" name="Google Shape;1183;p62"/>
          <p:cNvCxnSpPr/>
          <p:nvPr/>
        </p:nvCxnSpPr>
        <p:spPr>
          <a:xfrm>
            <a:off x="2421275" y="2371638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62"/>
          <p:cNvCxnSpPr/>
          <p:nvPr/>
        </p:nvCxnSpPr>
        <p:spPr>
          <a:xfrm>
            <a:off x="1398438" y="2726875"/>
            <a:ext cx="13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5" name="Google Shape;1185;p62"/>
          <p:cNvSpPr/>
          <p:nvPr/>
        </p:nvSpPr>
        <p:spPr>
          <a:xfrm>
            <a:off x="3938014" y="28900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" name="Google Shape;1186;p62"/>
          <p:cNvGrpSpPr/>
          <p:nvPr/>
        </p:nvGrpSpPr>
        <p:grpSpPr>
          <a:xfrm>
            <a:off x="2862722" y="2235761"/>
            <a:ext cx="280883" cy="273106"/>
            <a:chOff x="6479471" y="2079003"/>
            <a:chExt cx="348923" cy="348706"/>
          </a:xfrm>
        </p:grpSpPr>
        <p:sp>
          <p:nvSpPr>
            <p:cNvPr id="1187" name="Google Shape;1187;p6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8" name="Google Shape;1188;p6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189" name="Google Shape;1189;p6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6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6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6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6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6" name="Google Shape;1196;p62"/>
          <p:cNvGrpSpPr/>
          <p:nvPr/>
        </p:nvGrpSpPr>
        <p:grpSpPr>
          <a:xfrm>
            <a:off x="2862722" y="2570211"/>
            <a:ext cx="280883" cy="273106"/>
            <a:chOff x="6479471" y="2079003"/>
            <a:chExt cx="348923" cy="348706"/>
          </a:xfrm>
        </p:grpSpPr>
        <p:sp>
          <p:nvSpPr>
            <p:cNvPr id="1197" name="Google Shape;1197;p6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8" name="Google Shape;1198;p6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199" name="Google Shape;1199;p6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6" name="Google Shape;1206;p62"/>
          <p:cNvSpPr/>
          <p:nvPr/>
        </p:nvSpPr>
        <p:spPr>
          <a:xfrm>
            <a:off x="4247676" y="28122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2"/>
          <p:cNvSpPr/>
          <p:nvPr/>
        </p:nvSpPr>
        <p:spPr>
          <a:xfrm>
            <a:off x="4557351" y="27132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2"/>
          <p:cNvSpPr/>
          <p:nvPr/>
        </p:nvSpPr>
        <p:spPr>
          <a:xfrm>
            <a:off x="3184250" y="2726875"/>
            <a:ext cx="826015" cy="172367"/>
          </a:xfrm>
          <a:custGeom>
            <a:rect b="b" l="l" r="r" t="t"/>
            <a:pathLst>
              <a:path extrusionOk="0" h="11617" w="18954">
                <a:moveTo>
                  <a:pt x="0" y="0"/>
                </a:moveTo>
                <a:cubicBezTo>
                  <a:pt x="2293" y="459"/>
                  <a:pt x="10598" y="815"/>
                  <a:pt x="13757" y="2751"/>
                </a:cubicBezTo>
                <a:cubicBezTo>
                  <a:pt x="16916" y="4687"/>
                  <a:pt x="18088" y="10139"/>
                  <a:pt x="18954" y="116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09" name="Google Shape;1209;p62"/>
          <p:cNvSpPr/>
          <p:nvPr/>
        </p:nvSpPr>
        <p:spPr>
          <a:xfrm>
            <a:off x="3201873" y="2371649"/>
            <a:ext cx="1098880" cy="399599"/>
          </a:xfrm>
          <a:custGeom>
            <a:rect b="b" l="l" r="r" t="t"/>
            <a:pathLst>
              <a:path extrusionOk="0" h="17425" w="31794">
                <a:moveTo>
                  <a:pt x="0" y="0"/>
                </a:moveTo>
                <a:cubicBezTo>
                  <a:pt x="4076" y="917"/>
                  <a:pt x="19158" y="2599"/>
                  <a:pt x="24457" y="5503"/>
                </a:cubicBezTo>
                <a:cubicBezTo>
                  <a:pt x="29756" y="8407"/>
                  <a:pt x="30571" y="15438"/>
                  <a:pt x="31794" y="174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0" name="Google Shape;1210;p62"/>
          <p:cNvSpPr/>
          <p:nvPr/>
        </p:nvSpPr>
        <p:spPr>
          <a:xfrm>
            <a:off x="3184250" y="2022200"/>
            <a:ext cx="1427512" cy="605657"/>
          </a:xfrm>
          <a:custGeom>
            <a:rect b="b" l="l" r="r" t="t"/>
            <a:pathLst>
              <a:path extrusionOk="0" h="26596" w="41576">
                <a:moveTo>
                  <a:pt x="0" y="0"/>
                </a:moveTo>
                <a:cubicBezTo>
                  <a:pt x="5350" y="1478"/>
                  <a:pt x="25170" y="4432"/>
                  <a:pt x="32099" y="8865"/>
                </a:cubicBezTo>
                <a:cubicBezTo>
                  <a:pt x="39028" y="13298"/>
                  <a:pt x="39997" y="23641"/>
                  <a:pt x="41576" y="2659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1" name="Google Shape;1211;p62"/>
          <p:cNvSpPr txBox="1"/>
          <p:nvPr/>
        </p:nvSpPr>
        <p:spPr>
          <a:xfrm>
            <a:off x="2399025" y="11762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2" name="Google Shape;1212;p62"/>
          <p:cNvSpPr txBox="1"/>
          <p:nvPr/>
        </p:nvSpPr>
        <p:spPr>
          <a:xfrm>
            <a:off x="4439475" y="1869613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revenue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3" name="Google Shape;1213;p62"/>
          <p:cNvSpPr txBox="1"/>
          <p:nvPr/>
        </p:nvSpPr>
        <p:spPr>
          <a:xfrm>
            <a:off x="6360250" y="128102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pricing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4" name="Google Shape;1214;p62"/>
          <p:cNvSpPr/>
          <p:nvPr/>
        </p:nvSpPr>
        <p:spPr>
          <a:xfrm>
            <a:off x="5115250" y="2251350"/>
            <a:ext cx="1294851" cy="318237"/>
          </a:xfrm>
          <a:custGeom>
            <a:rect b="b" l="l" r="r" t="t"/>
            <a:pathLst>
              <a:path extrusionOk="0" h="13859" w="53193">
                <a:moveTo>
                  <a:pt x="0" y="13859"/>
                </a:moveTo>
                <a:cubicBezTo>
                  <a:pt x="1732" y="12891"/>
                  <a:pt x="6522" y="9731"/>
                  <a:pt x="10394" y="8050"/>
                </a:cubicBezTo>
                <a:cubicBezTo>
                  <a:pt x="14266" y="6369"/>
                  <a:pt x="18495" y="4994"/>
                  <a:pt x="23233" y="3771"/>
                </a:cubicBezTo>
                <a:cubicBezTo>
                  <a:pt x="27971" y="2548"/>
                  <a:pt x="34442" y="1325"/>
                  <a:pt x="38824" y="713"/>
                </a:cubicBezTo>
                <a:cubicBezTo>
                  <a:pt x="43206" y="102"/>
                  <a:pt x="47129" y="204"/>
                  <a:pt x="49524" y="102"/>
                </a:cubicBezTo>
                <a:cubicBezTo>
                  <a:pt x="51919" y="0"/>
                  <a:pt x="52582" y="102"/>
                  <a:pt x="53193" y="1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15" name="Google Shape;1215;p62"/>
          <p:cNvSpPr txBox="1"/>
          <p:nvPr/>
        </p:nvSpPr>
        <p:spPr>
          <a:xfrm>
            <a:off x="1283850" y="468075"/>
            <a:ext cx="1389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advertising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6" name="Google Shape;1216;p62"/>
          <p:cNvSpPr txBox="1"/>
          <p:nvPr/>
        </p:nvSpPr>
        <p:spPr>
          <a:xfrm>
            <a:off x="4611750" y="91100"/>
            <a:ext cx="4443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Context Generation Pricing</a:t>
            </a:r>
            <a:endParaRPr b="1" sz="1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7" name="Google Shape;1217;p62"/>
          <p:cNvSpPr txBox="1"/>
          <p:nvPr/>
        </p:nvSpPr>
        <p:spPr>
          <a:xfrm>
            <a:off x="4557350" y="38875"/>
            <a:ext cx="601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8" name="Google Shape;1218;p62"/>
          <p:cNvSpPr/>
          <p:nvPr/>
        </p:nvSpPr>
        <p:spPr>
          <a:xfrm>
            <a:off x="6147898" y="3371456"/>
            <a:ext cx="818000" cy="1243850"/>
          </a:xfrm>
          <a:custGeom>
            <a:rect b="b" l="l" r="r" t="t"/>
            <a:pathLst>
              <a:path extrusionOk="0" h="49754" w="32720">
                <a:moveTo>
                  <a:pt x="17435" y="255"/>
                </a:moveTo>
                <a:cubicBezTo>
                  <a:pt x="13767" y="765"/>
                  <a:pt x="9690" y="1886"/>
                  <a:pt x="7958" y="5452"/>
                </a:cubicBezTo>
                <a:cubicBezTo>
                  <a:pt x="6226" y="9019"/>
                  <a:pt x="8315" y="15591"/>
                  <a:pt x="7041" y="21654"/>
                </a:cubicBezTo>
                <a:cubicBezTo>
                  <a:pt x="5767" y="27717"/>
                  <a:pt x="-1518" y="37194"/>
                  <a:pt x="316" y="41831"/>
                </a:cubicBezTo>
                <a:cubicBezTo>
                  <a:pt x="2150" y="46468"/>
                  <a:pt x="13054" y="50595"/>
                  <a:pt x="18047" y="49474"/>
                </a:cubicBezTo>
                <a:cubicBezTo>
                  <a:pt x="23040" y="48353"/>
                  <a:pt x="28288" y="39334"/>
                  <a:pt x="30275" y="35105"/>
                </a:cubicBezTo>
                <a:cubicBezTo>
                  <a:pt x="32262" y="30876"/>
                  <a:pt x="29562" y="27819"/>
                  <a:pt x="29969" y="24100"/>
                </a:cubicBezTo>
                <a:cubicBezTo>
                  <a:pt x="30377" y="20381"/>
                  <a:pt x="32720" y="16407"/>
                  <a:pt x="32720" y="12789"/>
                </a:cubicBezTo>
                <a:cubicBezTo>
                  <a:pt x="32720" y="9172"/>
                  <a:pt x="32517" y="4484"/>
                  <a:pt x="29969" y="2395"/>
                </a:cubicBezTo>
                <a:cubicBezTo>
                  <a:pt x="27422" y="306"/>
                  <a:pt x="21104" y="-254"/>
                  <a:pt x="17435" y="255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</p:sp>
      <p:sp>
        <p:nvSpPr>
          <p:cNvPr id="1219" name="Google Shape;1219;p62"/>
          <p:cNvSpPr/>
          <p:nvPr/>
        </p:nvSpPr>
        <p:spPr>
          <a:xfrm>
            <a:off x="4406711" y="3550334"/>
            <a:ext cx="1053675" cy="788200"/>
          </a:xfrm>
          <a:custGeom>
            <a:rect b="b" l="l" r="r" t="t"/>
            <a:pathLst>
              <a:path extrusionOk="0" h="31528" w="42147">
                <a:moveTo>
                  <a:pt x="2286" y="11008"/>
                </a:moveTo>
                <a:cubicBezTo>
                  <a:pt x="-2249" y="15899"/>
                  <a:pt x="855" y="26342"/>
                  <a:pt x="3931" y="29470"/>
                </a:cubicBezTo>
                <a:cubicBezTo>
                  <a:pt x="7008" y="32598"/>
                  <a:pt x="14427" y="31712"/>
                  <a:pt x="20745" y="29776"/>
                </a:cubicBezTo>
                <a:cubicBezTo>
                  <a:pt x="27063" y="27840"/>
                  <a:pt x="40107" y="22795"/>
                  <a:pt x="41839" y="17853"/>
                </a:cubicBezTo>
                <a:cubicBezTo>
                  <a:pt x="43571" y="12911"/>
                  <a:pt x="37731" y="1263"/>
                  <a:pt x="31139" y="122"/>
                </a:cubicBezTo>
                <a:cubicBezTo>
                  <a:pt x="24547" y="-1019"/>
                  <a:pt x="6821" y="6117"/>
                  <a:pt x="2286" y="11008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1220" name="Google Shape;1220;p62"/>
          <p:cNvSpPr txBox="1"/>
          <p:nvPr/>
        </p:nvSpPr>
        <p:spPr>
          <a:xfrm>
            <a:off x="3141775" y="3900450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different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prices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each context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1" name="Google Shape;1221;p62"/>
          <p:cNvSpPr/>
          <p:nvPr/>
        </p:nvSpPr>
        <p:spPr>
          <a:xfrm>
            <a:off x="4841250" y="2987825"/>
            <a:ext cx="248076" cy="664807"/>
          </a:xfrm>
          <a:custGeom>
            <a:rect b="b" l="l" r="r" t="t"/>
            <a:pathLst>
              <a:path extrusionOk="0" h="28736" w="8151">
                <a:moveTo>
                  <a:pt x="7337" y="28736"/>
                </a:moveTo>
                <a:cubicBezTo>
                  <a:pt x="7388" y="26087"/>
                  <a:pt x="8866" y="17628"/>
                  <a:pt x="7643" y="12839"/>
                </a:cubicBezTo>
                <a:cubicBezTo>
                  <a:pt x="6420" y="8050"/>
                  <a:pt x="1274" y="214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22" name="Google Shape;1222;p62"/>
          <p:cNvSpPr/>
          <p:nvPr/>
        </p:nvSpPr>
        <p:spPr>
          <a:xfrm>
            <a:off x="4122850" y="3255325"/>
            <a:ext cx="456186" cy="543290"/>
          </a:xfrm>
          <a:custGeom>
            <a:rect b="b" l="l" r="r" t="t"/>
            <a:pathLst>
              <a:path extrusionOk="0" h="18342" w="17425">
                <a:moveTo>
                  <a:pt x="17425" y="18342"/>
                </a:moveTo>
                <a:cubicBezTo>
                  <a:pt x="16967" y="17374"/>
                  <a:pt x="16050" y="14113"/>
                  <a:pt x="14674" y="12533"/>
                </a:cubicBezTo>
                <a:cubicBezTo>
                  <a:pt x="13298" y="10954"/>
                  <a:pt x="11260" y="9986"/>
                  <a:pt x="9171" y="8865"/>
                </a:cubicBezTo>
                <a:cubicBezTo>
                  <a:pt x="7082" y="7744"/>
                  <a:pt x="3669" y="7286"/>
                  <a:pt x="2140" y="5808"/>
                </a:cubicBezTo>
                <a:cubicBezTo>
                  <a:pt x="612" y="4331"/>
                  <a:pt x="357" y="968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23" name="Google Shape;1223;p62"/>
          <p:cNvSpPr/>
          <p:nvPr/>
        </p:nvSpPr>
        <p:spPr>
          <a:xfrm>
            <a:off x="4367398" y="3133025"/>
            <a:ext cx="122526" cy="475802"/>
          </a:xfrm>
          <a:custGeom>
            <a:rect b="b" l="l" r="r" t="t"/>
            <a:pathLst>
              <a:path extrusionOk="0" h="16508" w="4280">
                <a:moveTo>
                  <a:pt x="4280" y="16508"/>
                </a:moveTo>
                <a:cubicBezTo>
                  <a:pt x="3618" y="15591"/>
                  <a:pt x="917" y="12687"/>
                  <a:pt x="306" y="11006"/>
                </a:cubicBezTo>
                <a:cubicBezTo>
                  <a:pt x="-305" y="9325"/>
                  <a:pt x="357" y="8254"/>
                  <a:pt x="612" y="6420"/>
                </a:cubicBezTo>
                <a:cubicBezTo>
                  <a:pt x="867" y="4586"/>
                  <a:pt x="1631" y="1070"/>
                  <a:pt x="183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1224" name="Google Shape;1224;p62"/>
          <p:cNvGrpSpPr/>
          <p:nvPr/>
        </p:nvGrpSpPr>
        <p:grpSpPr>
          <a:xfrm>
            <a:off x="6460560" y="3541433"/>
            <a:ext cx="330827" cy="330827"/>
            <a:chOff x="583100" y="3982600"/>
            <a:chExt cx="296175" cy="296175"/>
          </a:xfrm>
        </p:grpSpPr>
        <p:sp>
          <p:nvSpPr>
            <p:cNvPr id="1225" name="Google Shape;1225;p6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62"/>
          <p:cNvGrpSpPr/>
          <p:nvPr/>
        </p:nvGrpSpPr>
        <p:grpSpPr>
          <a:xfrm>
            <a:off x="6364947" y="4030883"/>
            <a:ext cx="330827" cy="330827"/>
            <a:chOff x="583100" y="3982600"/>
            <a:chExt cx="296175" cy="296175"/>
          </a:xfrm>
        </p:grpSpPr>
        <p:sp>
          <p:nvSpPr>
            <p:cNvPr id="1233" name="Google Shape;1233;p6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62"/>
          <p:cNvSpPr/>
          <p:nvPr/>
        </p:nvSpPr>
        <p:spPr>
          <a:xfrm>
            <a:off x="5383875" y="3836150"/>
            <a:ext cx="981090" cy="138200"/>
          </a:xfrm>
          <a:custGeom>
            <a:rect b="b" l="l" r="r" t="t"/>
            <a:pathLst>
              <a:path extrusionOk="0" h="5528" w="41576">
                <a:moveTo>
                  <a:pt x="41576" y="0"/>
                </a:moveTo>
                <a:cubicBezTo>
                  <a:pt x="39385" y="612"/>
                  <a:pt x="33679" y="2752"/>
                  <a:pt x="28431" y="3669"/>
                </a:cubicBezTo>
                <a:cubicBezTo>
                  <a:pt x="23183" y="4586"/>
                  <a:pt x="14828" y="5452"/>
                  <a:pt x="10089" y="5503"/>
                </a:cubicBezTo>
                <a:cubicBezTo>
                  <a:pt x="5351" y="5554"/>
                  <a:pt x="1682" y="4229"/>
                  <a:pt x="0" y="39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41" name="Google Shape;1241;p62"/>
          <p:cNvSpPr/>
          <p:nvPr/>
        </p:nvSpPr>
        <p:spPr>
          <a:xfrm>
            <a:off x="4903875" y="4210650"/>
            <a:ext cx="1394975" cy="154400"/>
          </a:xfrm>
          <a:custGeom>
            <a:rect b="b" l="l" r="r" t="t"/>
            <a:pathLst>
              <a:path extrusionOk="0" h="6176" w="55799">
                <a:moveTo>
                  <a:pt x="55799" y="3081"/>
                </a:moveTo>
                <a:cubicBezTo>
                  <a:pt x="53517" y="3423"/>
                  <a:pt x="47355" y="4622"/>
                  <a:pt x="42106" y="5135"/>
                </a:cubicBezTo>
                <a:cubicBezTo>
                  <a:pt x="36857" y="5649"/>
                  <a:pt x="29269" y="6276"/>
                  <a:pt x="24305" y="6162"/>
                </a:cubicBezTo>
                <a:cubicBezTo>
                  <a:pt x="19341" y="6048"/>
                  <a:pt x="16375" y="5477"/>
                  <a:pt x="12324" y="4450"/>
                </a:cubicBezTo>
                <a:cubicBezTo>
                  <a:pt x="8273" y="3423"/>
                  <a:pt x="2054" y="74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42" name="Google Shape;1242;p62"/>
          <p:cNvSpPr txBox="1"/>
          <p:nvPr/>
        </p:nvSpPr>
        <p:spPr>
          <a:xfrm>
            <a:off x="5032263" y="441822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contexts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generation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3" name="Google Shape;1243;p62"/>
          <p:cNvSpPr/>
          <p:nvPr/>
        </p:nvSpPr>
        <p:spPr>
          <a:xfrm>
            <a:off x="6965900" y="2647300"/>
            <a:ext cx="156000" cy="788172"/>
          </a:xfrm>
          <a:custGeom>
            <a:rect b="b" l="l" r="r" t="t"/>
            <a:pathLst>
              <a:path extrusionOk="0" h="32711" w="6240">
                <a:moveTo>
                  <a:pt x="0" y="0"/>
                </a:moveTo>
                <a:cubicBezTo>
                  <a:pt x="968" y="2140"/>
                  <a:pt x="4942" y="8458"/>
                  <a:pt x="5808" y="12840"/>
                </a:cubicBezTo>
                <a:cubicBezTo>
                  <a:pt x="6674" y="17222"/>
                  <a:pt x="6012" y="22979"/>
                  <a:pt x="5197" y="26291"/>
                </a:cubicBezTo>
                <a:cubicBezTo>
                  <a:pt x="4382" y="29603"/>
                  <a:pt x="1630" y="31641"/>
                  <a:pt x="917" y="3271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44" name="Google Shape;1244;p62"/>
          <p:cNvSpPr txBox="1"/>
          <p:nvPr/>
        </p:nvSpPr>
        <p:spPr>
          <a:xfrm>
            <a:off x="4655846" y="850288"/>
            <a:ext cx="2481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pricing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5" name="Google Shape;1245;p62"/>
          <p:cNvSpPr/>
          <p:nvPr/>
        </p:nvSpPr>
        <p:spPr>
          <a:xfrm>
            <a:off x="4532400" y="3858275"/>
            <a:ext cx="330820" cy="330013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62"/>
          <p:cNvSpPr/>
          <p:nvPr/>
        </p:nvSpPr>
        <p:spPr>
          <a:xfrm>
            <a:off x="4958137" y="3740238"/>
            <a:ext cx="330820" cy="330013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62"/>
          <p:cNvGrpSpPr/>
          <p:nvPr/>
        </p:nvGrpSpPr>
        <p:grpSpPr>
          <a:xfrm>
            <a:off x="6695550" y="2128643"/>
            <a:ext cx="334919" cy="335836"/>
            <a:chOff x="-32927950" y="3944800"/>
            <a:chExt cx="292225" cy="293025"/>
          </a:xfrm>
        </p:grpSpPr>
        <p:sp>
          <p:nvSpPr>
            <p:cNvPr id="1248" name="Google Shape;1248;p62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2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3"/>
          <p:cNvSpPr txBox="1"/>
          <p:nvPr>
            <p:ph type="ctrTitle"/>
          </p:nvPr>
        </p:nvSpPr>
        <p:spPr>
          <a:xfrm>
            <a:off x="143000" y="1210975"/>
            <a:ext cx="61236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We use an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online-learning approach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 to estimate context probabilities and potential rewards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Periodic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“split checks”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 are performed to verify if one or more contexts are being underexploited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2" name="Google Shape;1262;p63"/>
          <p:cNvSpPr txBox="1"/>
          <p:nvPr>
            <p:ph type="ctrTitle"/>
          </p:nvPr>
        </p:nvSpPr>
        <p:spPr>
          <a:xfrm>
            <a:off x="1383650" y="319075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Context Generation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3" name="Google Shape;12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600" y="462775"/>
            <a:ext cx="2630574" cy="2073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1264" name="Google Shape;1264;p63"/>
          <p:cNvSpPr txBox="1"/>
          <p:nvPr>
            <p:ph type="ctrTitle"/>
          </p:nvPr>
        </p:nvSpPr>
        <p:spPr>
          <a:xfrm>
            <a:off x="156750" y="2917675"/>
            <a:ext cx="8830500" cy="17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Multiple TS Learners 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specialize over the new, splitted contexts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67% 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of the times we manage to obtain the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correct splits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: the green function is divided from the other two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The remaining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33% </a:t>
            </a:r>
            <a:r>
              <a:rPr b="0" lang="en" sz="1400">
                <a:latin typeface="Comfortaa"/>
                <a:ea typeface="Comfortaa"/>
                <a:cs typeface="Comfortaa"/>
                <a:sym typeface="Comfortaa"/>
              </a:rPr>
              <a:t>of the times the split is not optimal, but this is due to stochastic fluctuations</a:t>
            </a:r>
            <a:endParaRPr b="0"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56" y="1594363"/>
            <a:ext cx="2037654" cy="203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75" y="1179363"/>
            <a:ext cx="2866676" cy="28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type="ctrTitle"/>
          </p:nvPr>
        </p:nvSpPr>
        <p:spPr>
          <a:xfrm>
            <a:off x="927438" y="199813"/>
            <a:ext cx="7289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Arezzo Football Team Merchandising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p29"/>
          <p:cNvSpPr txBox="1"/>
          <p:nvPr>
            <p:ph type="ctrTitle"/>
          </p:nvPr>
        </p:nvSpPr>
        <p:spPr>
          <a:xfrm>
            <a:off x="2171850" y="3961200"/>
            <a:ext cx="48003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Comfortaa"/>
                <a:ea typeface="Comfortaa"/>
                <a:cs typeface="Comfortaa"/>
                <a:sym typeface="Comfortaa"/>
              </a:rPr>
              <a:t>T-shirt </a:t>
            </a:r>
            <a:r>
              <a:rPr b="0" lang="en" sz="2000">
                <a:latin typeface="Comfortaa"/>
                <a:ea typeface="Comfortaa"/>
                <a:cs typeface="Comfortaa"/>
                <a:sym typeface="Comfortaa"/>
              </a:rPr>
              <a:t>price range €50.00 - €70.00</a:t>
            </a:r>
            <a:endParaRPr b="0"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7"/>
          <p:cNvSpPr txBox="1"/>
          <p:nvPr/>
        </p:nvSpPr>
        <p:spPr>
          <a:xfrm>
            <a:off x="341750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aggregated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5" name="Google Shape;1285;p67"/>
          <p:cNvSpPr txBox="1"/>
          <p:nvPr/>
        </p:nvSpPr>
        <p:spPr>
          <a:xfrm>
            <a:off x="4876794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splitted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6" name="Google Shape;12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487" y="1720412"/>
            <a:ext cx="4155826" cy="311686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287" name="Google Shape;12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38" y="1720400"/>
            <a:ext cx="4155834" cy="3116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sp>
        <p:nvSpPr>
          <p:cNvPr id="1288" name="Google Shape;1288;p67"/>
          <p:cNvSpPr txBox="1"/>
          <p:nvPr/>
        </p:nvSpPr>
        <p:spPr>
          <a:xfrm>
            <a:off x="2128800" y="446650"/>
            <a:ext cx="4886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Instantaneous Rewards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68"/>
          <p:cNvSpPr txBox="1"/>
          <p:nvPr/>
        </p:nvSpPr>
        <p:spPr>
          <a:xfrm>
            <a:off x="341750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aggregated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4" name="Google Shape;1294;p68"/>
          <p:cNvSpPr txBox="1"/>
          <p:nvPr/>
        </p:nvSpPr>
        <p:spPr>
          <a:xfrm>
            <a:off x="4876794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splitted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5" name="Google Shape;1295;p68"/>
          <p:cNvSpPr txBox="1"/>
          <p:nvPr/>
        </p:nvSpPr>
        <p:spPr>
          <a:xfrm>
            <a:off x="2128800" y="446650"/>
            <a:ext cx="4886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Instantaneous Regrets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96" name="Google Shape;12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1" y="1720400"/>
            <a:ext cx="4209830" cy="3116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297" name="Google Shape;12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87" y="1720400"/>
            <a:ext cx="4209826" cy="311686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9"/>
          <p:cNvSpPr txBox="1"/>
          <p:nvPr/>
        </p:nvSpPr>
        <p:spPr>
          <a:xfrm>
            <a:off x="341750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aggregated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3" name="Google Shape;1303;p69"/>
          <p:cNvSpPr txBox="1"/>
          <p:nvPr/>
        </p:nvSpPr>
        <p:spPr>
          <a:xfrm>
            <a:off x="4876794" y="1143000"/>
            <a:ext cx="39432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Subcampaigns splitted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4" name="Google Shape;1304;p69"/>
          <p:cNvSpPr txBox="1"/>
          <p:nvPr/>
        </p:nvSpPr>
        <p:spPr>
          <a:xfrm>
            <a:off x="2128800" y="446650"/>
            <a:ext cx="4886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Cumulative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Regrets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5" name="Google Shape;13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08" y="1720400"/>
            <a:ext cx="4041693" cy="3116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306" name="Google Shape;13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88" y="1720400"/>
            <a:ext cx="4155826" cy="3116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0"/>
          <p:cNvSpPr/>
          <p:nvPr/>
        </p:nvSpPr>
        <p:spPr>
          <a:xfrm>
            <a:off x="128867" y="879317"/>
            <a:ext cx="8938950" cy="4149000"/>
          </a:xfrm>
          <a:custGeom>
            <a:rect b="b" l="l" r="r" t="t"/>
            <a:pathLst>
              <a:path extrusionOk="0" h="165960" w="357558">
                <a:moveTo>
                  <a:pt x="63653" y="429"/>
                </a:moveTo>
                <a:cubicBezTo>
                  <a:pt x="41059" y="2255"/>
                  <a:pt x="27537" y="8360"/>
                  <a:pt x="17096" y="18573"/>
                </a:cubicBezTo>
                <a:cubicBezTo>
                  <a:pt x="6655" y="28786"/>
                  <a:pt x="2319" y="43049"/>
                  <a:pt x="1007" y="61706"/>
                </a:cubicBezTo>
                <a:cubicBezTo>
                  <a:pt x="-305" y="80363"/>
                  <a:pt x="-1960" y="115908"/>
                  <a:pt x="9223" y="130514"/>
                </a:cubicBezTo>
                <a:cubicBezTo>
                  <a:pt x="20406" y="145120"/>
                  <a:pt x="45910" y="146034"/>
                  <a:pt x="68104" y="149343"/>
                </a:cubicBezTo>
                <a:cubicBezTo>
                  <a:pt x="90298" y="152652"/>
                  <a:pt x="119681" y="148031"/>
                  <a:pt x="142389" y="150370"/>
                </a:cubicBezTo>
                <a:cubicBezTo>
                  <a:pt x="165097" y="152709"/>
                  <a:pt x="179875" y="161495"/>
                  <a:pt x="204351" y="163378"/>
                </a:cubicBezTo>
                <a:cubicBezTo>
                  <a:pt x="228828" y="165261"/>
                  <a:pt x="265057" y="168798"/>
                  <a:pt x="289248" y="161666"/>
                </a:cubicBezTo>
                <a:cubicBezTo>
                  <a:pt x="313439" y="154534"/>
                  <a:pt x="339171" y="136962"/>
                  <a:pt x="349498" y="120587"/>
                </a:cubicBezTo>
                <a:cubicBezTo>
                  <a:pt x="359825" y="104212"/>
                  <a:pt x="359939" y="78709"/>
                  <a:pt x="351210" y="63418"/>
                </a:cubicBezTo>
                <a:cubicBezTo>
                  <a:pt x="342481" y="48127"/>
                  <a:pt x="314410" y="39284"/>
                  <a:pt x="297122" y="28843"/>
                </a:cubicBezTo>
                <a:cubicBezTo>
                  <a:pt x="279834" y="18402"/>
                  <a:pt x="271561" y="4310"/>
                  <a:pt x="247484" y="772"/>
                </a:cubicBezTo>
                <a:cubicBezTo>
                  <a:pt x="223407" y="-2765"/>
                  <a:pt x="183298" y="7675"/>
                  <a:pt x="152659" y="7618"/>
                </a:cubicBezTo>
                <a:cubicBezTo>
                  <a:pt x="122021" y="7561"/>
                  <a:pt x="86247" y="-1397"/>
                  <a:pt x="63653" y="429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312" name="Google Shape;1312;p70"/>
          <p:cNvSpPr/>
          <p:nvPr/>
        </p:nvSpPr>
        <p:spPr>
          <a:xfrm>
            <a:off x="396097" y="1551125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1313" name="Google Shape;1313;p70"/>
          <p:cNvSpPr/>
          <p:nvPr/>
        </p:nvSpPr>
        <p:spPr>
          <a:xfrm>
            <a:off x="1799427" y="3007976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1314" name="Google Shape;1314;p70"/>
          <p:cNvSpPr/>
          <p:nvPr/>
        </p:nvSpPr>
        <p:spPr>
          <a:xfrm>
            <a:off x="3414727" y="-137075"/>
            <a:ext cx="6100308" cy="928850"/>
          </a:xfrm>
          <a:custGeom>
            <a:rect b="b" l="l" r="r" t="t"/>
            <a:pathLst>
              <a:path extrusionOk="0" h="37154" w="206615">
                <a:moveTo>
                  <a:pt x="21551" y="3200"/>
                </a:moveTo>
                <a:cubicBezTo>
                  <a:pt x="8045" y="2953"/>
                  <a:pt x="5567" y="-2780"/>
                  <a:pt x="2311" y="1717"/>
                </a:cubicBezTo>
                <a:cubicBezTo>
                  <a:pt x="-945" y="6214"/>
                  <a:pt x="-497" y="24278"/>
                  <a:pt x="2015" y="30184"/>
                </a:cubicBezTo>
                <a:cubicBezTo>
                  <a:pt x="4527" y="36090"/>
                  <a:pt x="9017" y="37154"/>
                  <a:pt x="17385" y="37154"/>
                </a:cubicBezTo>
                <a:cubicBezTo>
                  <a:pt x="25753" y="37154"/>
                  <a:pt x="32711" y="31499"/>
                  <a:pt x="52221" y="30184"/>
                </a:cubicBezTo>
                <a:cubicBezTo>
                  <a:pt x="71731" y="28870"/>
                  <a:pt x="115063" y="29175"/>
                  <a:pt x="134445" y="29267"/>
                </a:cubicBezTo>
                <a:cubicBezTo>
                  <a:pt x="153827" y="29359"/>
                  <a:pt x="157501" y="30362"/>
                  <a:pt x="168513" y="30734"/>
                </a:cubicBezTo>
                <a:cubicBezTo>
                  <a:pt x="179525" y="31106"/>
                  <a:pt x="196155" y="36089"/>
                  <a:pt x="200519" y="31500"/>
                </a:cubicBezTo>
                <a:cubicBezTo>
                  <a:pt x="204883" y="26911"/>
                  <a:pt x="214226" y="7917"/>
                  <a:pt x="194697" y="3200"/>
                </a:cubicBezTo>
                <a:cubicBezTo>
                  <a:pt x="175169" y="-1517"/>
                  <a:pt x="112206" y="3200"/>
                  <a:pt x="83348" y="3200"/>
                </a:cubicBezTo>
                <a:cubicBezTo>
                  <a:pt x="54490" y="3200"/>
                  <a:pt x="35057" y="3447"/>
                  <a:pt x="21551" y="320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315" name="Google Shape;1315;p70"/>
          <p:cNvSpPr/>
          <p:nvPr/>
        </p:nvSpPr>
        <p:spPr>
          <a:xfrm>
            <a:off x="5276439" y="1676534"/>
            <a:ext cx="540200" cy="1274300"/>
          </a:xfrm>
          <a:custGeom>
            <a:rect b="b" l="l" r="r" t="t"/>
            <a:pathLst>
              <a:path extrusionOk="0" h="50972" w="21608">
                <a:moveTo>
                  <a:pt x="17799" y="1560"/>
                </a:moveTo>
                <a:cubicBezTo>
                  <a:pt x="14946" y="-223"/>
                  <a:pt x="5673" y="-1242"/>
                  <a:pt x="3125" y="3089"/>
                </a:cubicBezTo>
                <a:cubicBezTo>
                  <a:pt x="578" y="7420"/>
                  <a:pt x="2871" y="20412"/>
                  <a:pt x="2514" y="27545"/>
                </a:cubicBezTo>
                <a:cubicBezTo>
                  <a:pt x="2157" y="34678"/>
                  <a:pt x="-1766" y="42169"/>
                  <a:pt x="985" y="45888"/>
                </a:cubicBezTo>
                <a:cubicBezTo>
                  <a:pt x="3736" y="49608"/>
                  <a:pt x="15608" y="52614"/>
                  <a:pt x="19022" y="49862"/>
                </a:cubicBezTo>
                <a:cubicBezTo>
                  <a:pt x="22436" y="47111"/>
                  <a:pt x="21263" y="35391"/>
                  <a:pt x="21467" y="29379"/>
                </a:cubicBezTo>
                <a:cubicBezTo>
                  <a:pt x="21671" y="23367"/>
                  <a:pt x="20855" y="18425"/>
                  <a:pt x="20244" y="13788"/>
                </a:cubicBezTo>
                <a:cubicBezTo>
                  <a:pt x="19633" y="9152"/>
                  <a:pt x="20652" y="3343"/>
                  <a:pt x="17799" y="1560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1316" name="Google Shape;1316;p70"/>
          <p:cNvSpPr/>
          <p:nvPr/>
        </p:nvSpPr>
        <p:spPr>
          <a:xfrm>
            <a:off x="3077845" y="1747506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317" name="Google Shape;1317;p70"/>
          <p:cNvSpPr/>
          <p:nvPr/>
        </p:nvSpPr>
        <p:spPr>
          <a:xfrm>
            <a:off x="4089902" y="3909561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sp>
        <p:nvSpPr>
          <p:cNvPr id="1318" name="Google Shape;1318;p70"/>
          <p:cNvSpPr/>
          <p:nvPr/>
        </p:nvSpPr>
        <p:spPr>
          <a:xfrm rot="808407">
            <a:off x="6540904" y="2924136"/>
            <a:ext cx="1305380" cy="858544"/>
          </a:xfrm>
          <a:custGeom>
            <a:rect b="b" l="l" r="r" t="t"/>
            <a:pathLst>
              <a:path extrusionOk="0" h="34341" w="52214">
                <a:moveTo>
                  <a:pt x="1022" y="25744"/>
                </a:moveTo>
                <a:cubicBezTo>
                  <a:pt x="54" y="22483"/>
                  <a:pt x="-1016" y="18050"/>
                  <a:pt x="1939" y="14738"/>
                </a:cubicBezTo>
                <a:cubicBezTo>
                  <a:pt x="4894" y="11426"/>
                  <a:pt x="11467" y="8268"/>
                  <a:pt x="18753" y="5873"/>
                </a:cubicBezTo>
                <a:cubicBezTo>
                  <a:pt x="26039" y="3478"/>
                  <a:pt x="40203" y="-1311"/>
                  <a:pt x="45655" y="370"/>
                </a:cubicBezTo>
                <a:cubicBezTo>
                  <a:pt x="51107" y="2051"/>
                  <a:pt x="53552" y="11579"/>
                  <a:pt x="51463" y="15961"/>
                </a:cubicBezTo>
                <a:cubicBezTo>
                  <a:pt x="49374" y="20343"/>
                  <a:pt x="40407" y="23604"/>
                  <a:pt x="33121" y="26661"/>
                </a:cubicBezTo>
                <a:cubicBezTo>
                  <a:pt x="25835" y="29718"/>
                  <a:pt x="13097" y="34456"/>
                  <a:pt x="7747" y="34303"/>
                </a:cubicBezTo>
                <a:cubicBezTo>
                  <a:pt x="2397" y="34150"/>
                  <a:pt x="1990" y="29005"/>
                  <a:pt x="1022" y="25744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  <p:grpSp>
        <p:nvGrpSpPr>
          <p:cNvPr id="1319" name="Google Shape;1319;p70"/>
          <p:cNvGrpSpPr/>
          <p:nvPr/>
        </p:nvGrpSpPr>
        <p:grpSpPr>
          <a:xfrm>
            <a:off x="3236909" y="1841229"/>
            <a:ext cx="282297" cy="272432"/>
            <a:chOff x="-57970450" y="1903275"/>
            <a:chExt cx="318225" cy="318225"/>
          </a:xfrm>
        </p:grpSpPr>
        <p:sp>
          <p:nvSpPr>
            <p:cNvPr id="1320" name="Google Shape;1320;p70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0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0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70"/>
          <p:cNvGrpSpPr/>
          <p:nvPr/>
        </p:nvGrpSpPr>
        <p:grpSpPr>
          <a:xfrm>
            <a:off x="3254030" y="2177698"/>
            <a:ext cx="248055" cy="271084"/>
            <a:chOff x="-57950750" y="2296300"/>
            <a:chExt cx="279625" cy="316650"/>
          </a:xfrm>
        </p:grpSpPr>
        <p:sp>
          <p:nvSpPr>
            <p:cNvPr id="1325" name="Google Shape;1325;p70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70"/>
          <p:cNvGrpSpPr/>
          <p:nvPr/>
        </p:nvGrpSpPr>
        <p:grpSpPr>
          <a:xfrm>
            <a:off x="3236985" y="2512818"/>
            <a:ext cx="282120" cy="271769"/>
            <a:chOff x="-57969675" y="2687750"/>
            <a:chExt cx="318025" cy="317450"/>
          </a:xfrm>
        </p:grpSpPr>
        <p:sp>
          <p:nvSpPr>
            <p:cNvPr id="1330" name="Google Shape;1330;p70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70"/>
          <p:cNvGrpSpPr/>
          <p:nvPr/>
        </p:nvGrpSpPr>
        <p:grpSpPr>
          <a:xfrm>
            <a:off x="3572757" y="1841914"/>
            <a:ext cx="283007" cy="272432"/>
            <a:chOff x="-57578225" y="1904075"/>
            <a:chExt cx="319025" cy="318225"/>
          </a:xfrm>
        </p:grpSpPr>
        <p:sp>
          <p:nvSpPr>
            <p:cNvPr id="1335" name="Google Shape;1335;p70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70"/>
          <p:cNvGrpSpPr/>
          <p:nvPr/>
        </p:nvGrpSpPr>
        <p:grpSpPr>
          <a:xfrm>
            <a:off x="3590232" y="2176349"/>
            <a:ext cx="248055" cy="272432"/>
            <a:chOff x="-57558525" y="2294725"/>
            <a:chExt cx="279625" cy="318225"/>
          </a:xfrm>
        </p:grpSpPr>
        <p:sp>
          <p:nvSpPr>
            <p:cNvPr id="1340" name="Google Shape;1340;p70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70"/>
          <p:cNvGrpSpPr/>
          <p:nvPr/>
        </p:nvGrpSpPr>
        <p:grpSpPr>
          <a:xfrm>
            <a:off x="3571372" y="2510780"/>
            <a:ext cx="285801" cy="273096"/>
            <a:chOff x="-57579800" y="2686975"/>
            <a:chExt cx="322175" cy="319000"/>
          </a:xfrm>
        </p:grpSpPr>
        <p:sp>
          <p:nvSpPr>
            <p:cNvPr id="1346" name="Google Shape;1346;p70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70"/>
          <p:cNvGrpSpPr/>
          <p:nvPr/>
        </p:nvGrpSpPr>
        <p:grpSpPr>
          <a:xfrm>
            <a:off x="3916776" y="1842577"/>
            <a:ext cx="284382" cy="272432"/>
            <a:chOff x="-57189125" y="1904850"/>
            <a:chExt cx="320575" cy="318225"/>
          </a:xfrm>
        </p:grpSpPr>
        <p:sp>
          <p:nvSpPr>
            <p:cNvPr id="1349" name="Google Shape;1349;p70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0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70"/>
          <p:cNvGrpSpPr/>
          <p:nvPr/>
        </p:nvGrpSpPr>
        <p:grpSpPr>
          <a:xfrm>
            <a:off x="3917474" y="2193215"/>
            <a:ext cx="282985" cy="238723"/>
            <a:chOff x="-57187550" y="2314425"/>
            <a:chExt cx="319000" cy="278850"/>
          </a:xfrm>
        </p:grpSpPr>
        <p:sp>
          <p:nvSpPr>
            <p:cNvPr id="1355" name="Google Shape;1355;p70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0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0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70"/>
          <p:cNvGrpSpPr/>
          <p:nvPr/>
        </p:nvGrpSpPr>
        <p:grpSpPr>
          <a:xfrm>
            <a:off x="4286839" y="2176349"/>
            <a:ext cx="248055" cy="272432"/>
            <a:chOff x="-56774850" y="2294725"/>
            <a:chExt cx="279625" cy="318225"/>
          </a:xfrm>
        </p:grpSpPr>
        <p:sp>
          <p:nvSpPr>
            <p:cNvPr id="1360" name="Google Shape;1360;p70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0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70"/>
          <p:cNvGrpSpPr/>
          <p:nvPr/>
        </p:nvGrpSpPr>
        <p:grpSpPr>
          <a:xfrm>
            <a:off x="4616286" y="2185124"/>
            <a:ext cx="280900" cy="255567"/>
            <a:chOff x="-56401500" y="2304975"/>
            <a:chExt cx="316650" cy="298525"/>
          </a:xfrm>
        </p:grpSpPr>
        <p:sp>
          <p:nvSpPr>
            <p:cNvPr id="1364" name="Google Shape;1364;p70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0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0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0"/>
          <p:cNvSpPr txBox="1"/>
          <p:nvPr/>
        </p:nvSpPr>
        <p:spPr>
          <a:xfrm>
            <a:off x="2961425" y="1161861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69" name="Google Shape;1369;p70"/>
          <p:cNvCxnSpPr/>
          <p:nvPr/>
        </p:nvCxnSpPr>
        <p:spPr>
          <a:xfrm>
            <a:off x="4262138" y="1962950"/>
            <a:ext cx="10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0" name="Google Shape;1370;p70"/>
          <p:cNvCxnSpPr/>
          <p:nvPr/>
        </p:nvCxnSpPr>
        <p:spPr>
          <a:xfrm>
            <a:off x="4978550" y="2312563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70"/>
          <p:cNvCxnSpPr/>
          <p:nvPr/>
        </p:nvCxnSpPr>
        <p:spPr>
          <a:xfrm>
            <a:off x="3955713" y="2667800"/>
            <a:ext cx="13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70"/>
          <p:cNvSpPr/>
          <p:nvPr/>
        </p:nvSpPr>
        <p:spPr>
          <a:xfrm>
            <a:off x="6700489" y="3213836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70"/>
          <p:cNvSpPr/>
          <p:nvPr/>
        </p:nvSpPr>
        <p:spPr>
          <a:xfrm>
            <a:off x="7053126" y="32050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70"/>
          <p:cNvSpPr/>
          <p:nvPr/>
        </p:nvSpPr>
        <p:spPr>
          <a:xfrm>
            <a:off x="7405776" y="3205061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70"/>
          <p:cNvSpPr txBox="1"/>
          <p:nvPr/>
        </p:nvSpPr>
        <p:spPr>
          <a:xfrm>
            <a:off x="4534900" y="1117950"/>
            <a:ext cx="2156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clicks </a:t>
            </a:r>
            <a:r>
              <a:rPr lang="en" sz="10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used to learn the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best prices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6" name="Google Shape;1376;p70"/>
          <p:cNvSpPr txBox="1"/>
          <p:nvPr/>
        </p:nvSpPr>
        <p:spPr>
          <a:xfrm>
            <a:off x="7826875" y="30122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revenue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377" name="Google Shape;1377;p70"/>
          <p:cNvGrpSpPr/>
          <p:nvPr/>
        </p:nvGrpSpPr>
        <p:grpSpPr>
          <a:xfrm>
            <a:off x="4309615" y="4060661"/>
            <a:ext cx="305798" cy="302554"/>
            <a:chOff x="-1182750" y="3962900"/>
            <a:chExt cx="294575" cy="291450"/>
          </a:xfrm>
        </p:grpSpPr>
        <p:sp>
          <p:nvSpPr>
            <p:cNvPr id="1378" name="Google Shape;1378;p70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70"/>
          <p:cNvSpPr txBox="1"/>
          <p:nvPr/>
        </p:nvSpPr>
        <p:spPr>
          <a:xfrm>
            <a:off x="4615425" y="4180575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6" name="Google Shape;1386;p70"/>
          <p:cNvSpPr txBox="1"/>
          <p:nvPr/>
        </p:nvSpPr>
        <p:spPr>
          <a:xfrm>
            <a:off x="4300750" y="91100"/>
            <a:ext cx="4754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Advertising and Pricing Integrated</a:t>
            </a:r>
            <a:endParaRPr b="1" sz="1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7" name="Google Shape;1387;p70"/>
          <p:cNvSpPr txBox="1"/>
          <p:nvPr/>
        </p:nvSpPr>
        <p:spPr>
          <a:xfrm>
            <a:off x="3699925" y="20900"/>
            <a:ext cx="601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388" name="Google Shape;1388;p70"/>
          <p:cNvGrpSpPr/>
          <p:nvPr/>
        </p:nvGrpSpPr>
        <p:grpSpPr>
          <a:xfrm>
            <a:off x="1975708" y="3185501"/>
            <a:ext cx="350302" cy="318241"/>
            <a:chOff x="-62518200" y="2692475"/>
            <a:chExt cx="318225" cy="289100"/>
          </a:xfrm>
        </p:grpSpPr>
        <p:sp>
          <p:nvSpPr>
            <p:cNvPr id="1389" name="Google Shape;1389;p70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70"/>
          <p:cNvSpPr/>
          <p:nvPr/>
        </p:nvSpPr>
        <p:spPr>
          <a:xfrm>
            <a:off x="617062" y="23217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0"/>
          <p:cNvSpPr/>
          <p:nvPr/>
        </p:nvSpPr>
        <p:spPr>
          <a:xfrm>
            <a:off x="1139087" y="20312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0"/>
          <p:cNvSpPr/>
          <p:nvPr/>
        </p:nvSpPr>
        <p:spPr>
          <a:xfrm>
            <a:off x="1675362" y="17475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0"/>
          <p:cNvSpPr/>
          <p:nvPr/>
        </p:nvSpPr>
        <p:spPr>
          <a:xfrm>
            <a:off x="5749475" y="1968400"/>
            <a:ext cx="1771623" cy="1139027"/>
          </a:xfrm>
          <a:custGeom>
            <a:rect b="b" l="l" r="r" t="t"/>
            <a:pathLst>
              <a:path extrusionOk="0" h="45873" w="69150">
                <a:moveTo>
                  <a:pt x="0" y="0"/>
                </a:moveTo>
                <a:cubicBezTo>
                  <a:pt x="7246" y="2454"/>
                  <a:pt x="31951" y="7076"/>
                  <a:pt x="43476" y="14721"/>
                </a:cubicBezTo>
                <a:cubicBezTo>
                  <a:pt x="55001" y="22367"/>
                  <a:pt x="64871" y="40681"/>
                  <a:pt x="69150" y="458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5" name="Google Shape;1395;p70"/>
          <p:cNvSpPr/>
          <p:nvPr/>
        </p:nvSpPr>
        <p:spPr>
          <a:xfrm>
            <a:off x="5749475" y="2277325"/>
            <a:ext cx="1389888" cy="872942"/>
          </a:xfrm>
          <a:custGeom>
            <a:rect b="b" l="l" r="r" t="t"/>
            <a:pathLst>
              <a:path extrusionOk="0" h="34233" w="55116">
                <a:moveTo>
                  <a:pt x="0" y="0"/>
                </a:moveTo>
                <a:cubicBezTo>
                  <a:pt x="5534" y="1997"/>
                  <a:pt x="24020" y="6276"/>
                  <a:pt x="33206" y="11981"/>
                </a:cubicBezTo>
                <a:cubicBezTo>
                  <a:pt x="42392" y="17687"/>
                  <a:pt x="51464" y="30524"/>
                  <a:pt x="55116" y="342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6" name="Google Shape;1396;p70"/>
          <p:cNvSpPr/>
          <p:nvPr/>
        </p:nvSpPr>
        <p:spPr>
          <a:xfrm>
            <a:off x="5766600" y="2636750"/>
            <a:ext cx="984234" cy="568296"/>
          </a:xfrm>
          <a:custGeom>
            <a:rect b="b" l="l" r="r" t="t"/>
            <a:pathLst>
              <a:path extrusionOk="0" h="22594" w="37656">
                <a:moveTo>
                  <a:pt x="0" y="0"/>
                </a:moveTo>
                <a:cubicBezTo>
                  <a:pt x="3709" y="1427"/>
                  <a:pt x="15976" y="4793"/>
                  <a:pt x="22252" y="8559"/>
                </a:cubicBezTo>
                <a:cubicBezTo>
                  <a:pt x="28528" y="12325"/>
                  <a:pt x="35089" y="20255"/>
                  <a:pt x="37656" y="225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7" name="Google Shape;1397;p70"/>
          <p:cNvSpPr/>
          <p:nvPr/>
        </p:nvSpPr>
        <p:spPr>
          <a:xfrm>
            <a:off x="4936450" y="3706550"/>
            <a:ext cx="1617500" cy="453575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8" name="Google Shape;1398;p70"/>
          <p:cNvSpPr/>
          <p:nvPr/>
        </p:nvSpPr>
        <p:spPr>
          <a:xfrm>
            <a:off x="2420325" y="3732225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99" name="Google Shape;1399;p70"/>
          <p:cNvSpPr/>
          <p:nvPr/>
        </p:nvSpPr>
        <p:spPr>
          <a:xfrm>
            <a:off x="2206375" y="2003450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00" name="Google Shape;1400;p70"/>
          <p:cNvSpPr/>
          <p:nvPr/>
        </p:nvSpPr>
        <p:spPr>
          <a:xfrm>
            <a:off x="2214925" y="2316991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01" name="Google Shape;1401;p70"/>
          <p:cNvSpPr/>
          <p:nvPr/>
        </p:nvSpPr>
        <p:spPr>
          <a:xfrm>
            <a:off x="2214925" y="2687391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02" name="Google Shape;1402;p70"/>
          <p:cNvSpPr txBox="1"/>
          <p:nvPr/>
        </p:nvSpPr>
        <p:spPr>
          <a:xfrm>
            <a:off x="175763" y="3732225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3" name="Google Shape;1403;p70"/>
          <p:cNvSpPr txBox="1"/>
          <p:nvPr/>
        </p:nvSpPr>
        <p:spPr>
          <a:xfrm>
            <a:off x="284850" y="1374225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4" name="Google Shape;1404;p70"/>
          <p:cNvSpPr/>
          <p:nvPr/>
        </p:nvSpPr>
        <p:spPr>
          <a:xfrm>
            <a:off x="1307750" y="2739450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05" name="Google Shape;1405;p70"/>
          <p:cNvSpPr/>
          <p:nvPr/>
        </p:nvSpPr>
        <p:spPr>
          <a:xfrm>
            <a:off x="5423537" y="2517284"/>
            <a:ext cx="248036" cy="247430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0"/>
          <p:cNvSpPr/>
          <p:nvPr/>
        </p:nvSpPr>
        <p:spPr>
          <a:xfrm>
            <a:off x="5427350" y="2189959"/>
            <a:ext cx="248036" cy="247430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0"/>
          <p:cNvSpPr/>
          <p:nvPr/>
        </p:nvSpPr>
        <p:spPr>
          <a:xfrm>
            <a:off x="5431250" y="1862634"/>
            <a:ext cx="248036" cy="247430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1"/>
          <p:cNvSpPr txBox="1"/>
          <p:nvPr>
            <p:ph idx="1" type="subTitle"/>
          </p:nvPr>
        </p:nvSpPr>
        <p:spPr>
          <a:xfrm>
            <a:off x="233700" y="1383625"/>
            <a:ext cx="66042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Regular"/>
              <a:buChar char="●"/>
            </a:pP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Here the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Advertising 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and the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Pricing 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parts are integrated in one</a:t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Regular"/>
              <a:buChar char="●"/>
            </a:pP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The ads generate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3 numbers of clicks 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based on the given budgets</a:t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Regular"/>
              <a:buChar char="●"/>
            </a:pP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Then the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prices 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are determined using a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Thompson Sampling Algorithm 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3" name="Google Shape;1413;p71"/>
          <p:cNvSpPr txBox="1"/>
          <p:nvPr>
            <p:ph type="ctrTitle"/>
          </p:nvPr>
        </p:nvSpPr>
        <p:spPr>
          <a:xfrm>
            <a:off x="1473900" y="216050"/>
            <a:ext cx="6196200" cy="8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6. Advertising &amp; Pricing Integrated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4" name="Google Shape;1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00" y="1205000"/>
            <a:ext cx="1782851" cy="17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71"/>
          <p:cNvSpPr txBox="1"/>
          <p:nvPr>
            <p:ph idx="1" type="subTitle"/>
          </p:nvPr>
        </p:nvSpPr>
        <p:spPr>
          <a:xfrm>
            <a:off x="233700" y="3258550"/>
            <a:ext cx="86496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Regular"/>
              <a:buChar char="●"/>
            </a:pP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The data for the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 generated revenue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 is exploited by the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Gaussian Process Thompson Sampling </a:t>
            </a: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to perform a new budget allocation </a:t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Char char="●"/>
            </a:pPr>
            <a:r>
              <a:rPr lang="en" sz="1400">
                <a:latin typeface="Comfortaa Regular"/>
                <a:ea typeface="Comfortaa Regular"/>
                <a:cs typeface="Comfortaa Regular"/>
                <a:sym typeface="Comfortaa Regular"/>
              </a:rPr>
              <a:t>The cycle is repeated in such fashion to get the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3 best ad budget allocations and product prices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2"/>
          <p:cNvSpPr/>
          <p:nvPr/>
        </p:nvSpPr>
        <p:spPr>
          <a:xfrm>
            <a:off x="128867" y="879317"/>
            <a:ext cx="8938950" cy="4149000"/>
          </a:xfrm>
          <a:custGeom>
            <a:rect b="b" l="l" r="r" t="t"/>
            <a:pathLst>
              <a:path extrusionOk="0" h="165960" w="357558">
                <a:moveTo>
                  <a:pt x="63653" y="429"/>
                </a:moveTo>
                <a:cubicBezTo>
                  <a:pt x="41059" y="2255"/>
                  <a:pt x="27537" y="8360"/>
                  <a:pt x="17096" y="18573"/>
                </a:cubicBezTo>
                <a:cubicBezTo>
                  <a:pt x="6655" y="28786"/>
                  <a:pt x="2319" y="43049"/>
                  <a:pt x="1007" y="61706"/>
                </a:cubicBezTo>
                <a:cubicBezTo>
                  <a:pt x="-305" y="80363"/>
                  <a:pt x="-1960" y="115908"/>
                  <a:pt x="9223" y="130514"/>
                </a:cubicBezTo>
                <a:cubicBezTo>
                  <a:pt x="20406" y="145120"/>
                  <a:pt x="45910" y="146034"/>
                  <a:pt x="68104" y="149343"/>
                </a:cubicBezTo>
                <a:cubicBezTo>
                  <a:pt x="90298" y="152652"/>
                  <a:pt x="119681" y="148031"/>
                  <a:pt x="142389" y="150370"/>
                </a:cubicBezTo>
                <a:cubicBezTo>
                  <a:pt x="165097" y="152709"/>
                  <a:pt x="179875" y="161495"/>
                  <a:pt x="204351" y="163378"/>
                </a:cubicBezTo>
                <a:cubicBezTo>
                  <a:pt x="228828" y="165261"/>
                  <a:pt x="265057" y="168798"/>
                  <a:pt x="289248" y="161666"/>
                </a:cubicBezTo>
                <a:cubicBezTo>
                  <a:pt x="313439" y="154534"/>
                  <a:pt x="339171" y="136962"/>
                  <a:pt x="349498" y="120587"/>
                </a:cubicBezTo>
                <a:cubicBezTo>
                  <a:pt x="359825" y="104212"/>
                  <a:pt x="359939" y="78709"/>
                  <a:pt x="351210" y="63418"/>
                </a:cubicBezTo>
                <a:cubicBezTo>
                  <a:pt x="342481" y="48127"/>
                  <a:pt x="314410" y="39284"/>
                  <a:pt x="297122" y="28843"/>
                </a:cubicBezTo>
                <a:cubicBezTo>
                  <a:pt x="279834" y="18402"/>
                  <a:pt x="271561" y="4310"/>
                  <a:pt x="247484" y="772"/>
                </a:cubicBezTo>
                <a:cubicBezTo>
                  <a:pt x="223407" y="-2765"/>
                  <a:pt x="183298" y="7675"/>
                  <a:pt x="152659" y="7618"/>
                </a:cubicBezTo>
                <a:cubicBezTo>
                  <a:pt x="122021" y="7561"/>
                  <a:pt x="86247" y="-1397"/>
                  <a:pt x="63653" y="429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1421" name="Google Shape;1421;p72"/>
          <p:cNvSpPr/>
          <p:nvPr/>
        </p:nvSpPr>
        <p:spPr>
          <a:xfrm>
            <a:off x="396097" y="1551125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1422" name="Google Shape;1422;p72"/>
          <p:cNvSpPr/>
          <p:nvPr/>
        </p:nvSpPr>
        <p:spPr>
          <a:xfrm>
            <a:off x="1799427" y="3007976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1423" name="Google Shape;1423;p72"/>
          <p:cNvSpPr/>
          <p:nvPr/>
        </p:nvSpPr>
        <p:spPr>
          <a:xfrm>
            <a:off x="2518050" y="-137075"/>
            <a:ext cx="6997017" cy="928850"/>
          </a:xfrm>
          <a:custGeom>
            <a:rect b="b" l="l" r="r" t="t"/>
            <a:pathLst>
              <a:path extrusionOk="0" h="37154" w="206615">
                <a:moveTo>
                  <a:pt x="21551" y="3200"/>
                </a:moveTo>
                <a:cubicBezTo>
                  <a:pt x="8045" y="2953"/>
                  <a:pt x="5567" y="-2780"/>
                  <a:pt x="2311" y="1717"/>
                </a:cubicBezTo>
                <a:cubicBezTo>
                  <a:pt x="-945" y="6214"/>
                  <a:pt x="-497" y="24278"/>
                  <a:pt x="2015" y="30184"/>
                </a:cubicBezTo>
                <a:cubicBezTo>
                  <a:pt x="4527" y="36090"/>
                  <a:pt x="9017" y="37154"/>
                  <a:pt x="17385" y="37154"/>
                </a:cubicBezTo>
                <a:cubicBezTo>
                  <a:pt x="25753" y="37154"/>
                  <a:pt x="32711" y="31499"/>
                  <a:pt x="52221" y="30184"/>
                </a:cubicBezTo>
                <a:cubicBezTo>
                  <a:pt x="71731" y="28870"/>
                  <a:pt x="115063" y="29175"/>
                  <a:pt x="134445" y="29267"/>
                </a:cubicBezTo>
                <a:cubicBezTo>
                  <a:pt x="153827" y="29359"/>
                  <a:pt x="157501" y="30362"/>
                  <a:pt x="168513" y="30734"/>
                </a:cubicBezTo>
                <a:cubicBezTo>
                  <a:pt x="179525" y="31106"/>
                  <a:pt x="196155" y="36089"/>
                  <a:pt x="200519" y="31500"/>
                </a:cubicBezTo>
                <a:cubicBezTo>
                  <a:pt x="204883" y="26911"/>
                  <a:pt x="214226" y="7917"/>
                  <a:pt x="194697" y="3200"/>
                </a:cubicBezTo>
                <a:cubicBezTo>
                  <a:pt x="175169" y="-1517"/>
                  <a:pt x="112206" y="3200"/>
                  <a:pt x="83348" y="3200"/>
                </a:cubicBezTo>
                <a:cubicBezTo>
                  <a:pt x="54490" y="3200"/>
                  <a:pt x="35057" y="3447"/>
                  <a:pt x="21551" y="320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424" name="Google Shape;1424;p72"/>
          <p:cNvSpPr/>
          <p:nvPr/>
        </p:nvSpPr>
        <p:spPr>
          <a:xfrm>
            <a:off x="5338332" y="1991125"/>
            <a:ext cx="521475" cy="627725"/>
          </a:xfrm>
          <a:custGeom>
            <a:rect b="b" l="l" r="r" t="t"/>
            <a:pathLst>
              <a:path extrusionOk="0" h="25109" w="20859">
                <a:moveTo>
                  <a:pt x="11377" y="802"/>
                </a:moveTo>
                <a:cubicBezTo>
                  <a:pt x="8524" y="117"/>
                  <a:pt x="4367" y="-873"/>
                  <a:pt x="2477" y="1487"/>
                </a:cubicBezTo>
                <a:cubicBezTo>
                  <a:pt x="587" y="3847"/>
                  <a:pt x="-189" y="11424"/>
                  <a:pt x="39" y="14961"/>
                </a:cubicBezTo>
                <a:cubicBezTo>
                  <a:pt x="267" y="18499"/>
                  <a:pt x="1500" y="21078"/>
                  <a:pt x="3846" y="22712"/>
                </a:cubicBezTo>
                <a:cubicBezTo>
                  <a:pt x="6192" y="24346"/>
                  <a:pt x="11377" y="25792"/>
                  <a:pt x="14116" y="24765"/>
                </a:cubicBezTo>
                <a:cubicBezTo>
                  <a:pt x="16855" y="23738"/>
                  <a:pt x="19365" y="19745"/>
                  <a:pt x="20278" y="16550"/>
                </a:cubicBezTo>
                <a:cubicBezTo>
                  <a:pt x="21191" y="13355"/>
                  <a:pt x="21077" y="8220"/>
                  <a:pt x="19593" y="5595"/>
                </a:cubicBezTo>
                <a:cubicBezTo>
                  <a:pt x="18110" y="2970"/>
                  <a:pt x="14230" y="1487"/>
                  <a:pt x="11377" y="802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1425" name="Google Shape;1425;p72"/>
          <p:cNvSpPr/>
          <p:nvPr/>
        </p:nvSpPr>
        <p:spPr>
          <a:xfrm>
            <a:off x="3077845" y="1747506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426" name="Google Shape;1426;p72"/>
          <p:cNvSpPr/>
          <p:nvPr/>
        </p:nvSpPr>
        <p:spPr>
          <a:xfrm>
            <a:off x="4089902" y="3909561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sp>
        <p:nvSpPr>
          <p:cNvPr id="1427" name="Google Shape;1427;p72"/>
          <p:cNvSpPr/>
          <p:nvPr/>
        </p:nvSpPr>
        <p:spPr>
          <a:xfrm rot="808407">
            <a:off x="6540904" y="2924136"/>
            <a:ext cx="1305380" cy="858544"/>
          </a:xfrm>
          <a:custGeom>
            <a:rect b="b" l="l" r="r" t="t"/>
            <a:pathLst>
              <a:path extrusionOk="0" h="34341" w="52214">
                <a:moveTo>
                  <a:pt x="1022" y="25744"/>
                </a:moveTo>
                <a:cubicBezTo>
                  <a:pt x="54" y="22483"/>
                  <a:pt x="-1016" y="18050"/>
                  <a:pt x="1939" y="14738"/>
                </a:cubicBezTo>
                <a:cubicBezTo>
                  <a:pt x="4894" y="11426"/>
                  <a:pt x="11467" y="8268"/>
                  <a:pt x="18753" y="5873"/>
                </a:cubicBezTo>
                <a:cubicBezTo>
                  <a:pt x="26039" y="3478"/>
                  <a:pt x="40203" y="-1311"/>
                  <a:pt x="45655" y="370"/>
                </a:cubicBezTo>
                <a:cubicBezTo>
                  <a:pt x="51107" y="2051"/>
                  <a:pt x="53552" y="11579"/>
                  <a:pt x="51463" y="15961"/>
                </a:cubicBezTo>
                <a:cubicBezTo>
                  <a:pt x="49374" y="20343"/>
                  <a:pt x="40407" y="23604"/>
                  <a:pt x="33121" y="26661"/>
                </a:cubicBezTo>
                <a:cubicBezTo>
                  <a:pt x="25835" y="29718"/>
                  <a:pt x="13097" y="34456"/>
                  <a:pt x="7747" y="34303"/>
                </a:cubicBezTo>
                <a:cubicBezTo>
                  <a:pt x="2397" y="34150"/>
                  <a:pt x="1990" y="29005"/>
                  <a:pt x="1022" y="25744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  <p:grpSp>
        <p:nvGrpSpPr>
          <p:cNvPr id="1428" name="Google Shape;1428;p72"/>
          <p:cNvGrpSpPr/>
          <p:nvPr/>
        </p:nvGrpSpPr>
        <p:grpSpPr>
          <a:xfrm>
            <a:off x="3236909" y="1841229"/>
            <a:ext cx="282297" cy="272432"/>
            <a:chOff x="-57970450" y="1903275"/>
            <a:chExt cx="318225" cy="318225"/>
          </a:xfrm>
        </p:grpSpPr>
        <p:sp>
          <p:nvSpPr>
            <p:cNvPr id="1429" name="Google Shape;1429;p72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2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2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2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72"/>
          <p:cNvGrpSpPr/>
          <p:nvPr/>
        </p:nvGrpSpPr>
        <p:grpSpPr>
          <a:xfrm>
            <a:off x="3254030" y="2177698"/>
            <a:ext cx="248055" cy="271084"/>
            <a:chOff x="-57950750" y="2296300"/>
            <a:chExt cx="279625" cy="316650"/>
          </a:xfrm>
        </p:grpSpPr>
        <p:sp>
          <p:nvSpPr>
            <p:cNvPr id="1434" name="Google Shape;1434;p72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2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2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2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72"/>
          <p:cNvGrpSpPr/>
          <p:nvPr/>
        </p:nvGrpSpPr>
        <p:grpSpPr>
          <a:xfrm>
            <a:off x="3236985" y="2512818"/>
            <a:ext cx="282120" cy="271769"/>
            <a:chOff x="-57969675" y="2687750"/>
            <a:chExt cx="318025" cy="317450"/>
          </a:xfrm>
        </p:grpSpPr>
        <p:sp>
          <p:nvSpPr>
            <p:cNvPr id="1439" name="Google Shape;1439;p72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2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2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2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72"/>
          <p:cNvGrpSpPr/>
          <p:nvPr/>
        </p:nvGrpSpPr>
        <p:grpSpPr>
          <a:xfrm>
            <a:off x="3572757" y="1841914"/>
            <a:ext cx="283007" cy="272432"/>
            <a:chOff x="-57578225" y="1904075"/>
            <a:chExt cx="319025" cy="318225"/>
          </a:xfrm>
        </p:grpSpPr>
        <p:sp>
          <p:nvSpPr>
            <p:cNvPr id="1444" name="Google Shape;1444;p72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2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2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2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72"/>
          <p:cNvGrpSpPr/>
          <p:nvPr/>
        </p:nvGrpSpPr>
        <p:grpSpPr>
          <a:xfrm>
            <a:off x="3590232" y="2176349"/>
            <a:ext cx="248055" cy="272432"/>
            <a:chOff x="-57558525" y="2294725"/>
            <a:chExt cx="279625" cy="318225"/>
          </a:xfrm>
        </p:grpSpPr>
        <p:sp>
          <p:nvSpPr>
            <p:cNvPr id="1449" name="Google Shape;1449;p72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2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2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2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2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72"/>
          <p:cNvGrpSpPr/>
          <p:nvPr/>
        </p:nvGrpSpPr>
        <p:grpSpPr>
          <a:xfrm>
            <a:off x="3571372" y="2510780"/>
            <a:ext cx="285801" cy="273096"/>
            <a:chOff x="-57579800" y="2686975"/>
            <a:chExt cx="322175" cy="319000"/>
          </a:xfrm>
        </p:grpSpPr>
        <p:sp>
          <p:nvSpPr>
            <p:cNvPr id="1455" name="Google Shape;1455;p72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2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72"/>
          <p:cNvGrpSpPr/>
          <p:nvPr/>
        </p:nvGrpSpPr>
        <p:grpSpPr>
          <a:xfrm>
            <a:off x="3916776" y="1842577"/>
            <a:ext cx="284382" cy="272432"/>
            <a:chOff x="-57189125" y="1904850"/>
            <a:chExt cx="320575" cy="318225"/>
          </a:xfrm>
        </p:grpSpPr>
        <p:sp>
          <p:nvSpPr>
            <p:cNvPr id="1458" name="Google Shape;1458;p72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2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2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2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2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72"/>
          <p:cNvGrpSpPr/>
          <p:nvPr/>
        </p:nvGrpSpPr>
        <p:grpSpPr>
          <a:xfrm>
            <a:off x="3917474" y="2193215"/>
            <a:ext cx="282985" cy="238723"/>
            <a:chOff x="-57187550" y="2314425"/>
            <a:chExt cx="319000" cy="278850"/>
          </a:xfrm>
        </p:grpSpPr>
        <p:sp>
          <p:nvSpPr>
            <p:cNvPr id="1464" name="Google Shape;1464;p72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2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2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2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72"/>
          <p:cNvGrpSpPr/>
          <p:nvPr/>
        </p:nvGrpSpPr>
        <p:grpSpPr>
          <a:xfrm>
            <a:off x="4286839" y="2176349"/>
            <a:ext cx="248055" cy="272432"/>
            <a:chOff x="-56774850" y="2294725"/>
            <a:chExt cx="279625" cy="318225"/>
          </a:xfrm>
        </p:grpSpPr>
        <p:sp>
          <p:nvSpPr>
            <p:cNvPr id="1469" name="Google Shape;1469;p72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2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2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72"/>
          <p:cNvGrpSpPr/>
          <p:nvPr/>
        </p:nvGrpSpPr>
        <p:grpSpPr>
          <a:xfrm>
            <a:off x="4616286" y="2185124"/>
            <a:ext cx="280900" cy="255567"/>
            <a:chOff x="-56401500" y="2304975"/>
            <a:chExt cx="316650" cy="298525"/>
          </a:xfrm>
        </p:grpSpPr>
        <p:sp>
          <p:nvSpPr>
            <p:cNvPr id="1473" name="Google Shape;1473;p72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2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2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2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72"/>
          <p:cNvSpPr txBox="1"/>
          <p:nvPr/>
        </p:nvSpPr>
        <p:spPr>
          <a:xfrm>
            <a:off x="2961425" y="1161861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78" name="Google Shape;1478;p72"/>
          <p:cNvCxnSpPr/>
          <p:nvPr/>
        </p:nvCxnSpPr>
        <p:spPr>
          <a:xfrm>
            <a:off x="4978550" y="2312563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9" name="Google Shape;1479;p72"/>
          <p:cNvSpPr/>
          <p:nvPr/>
        </p:nvSpPr>
        <p:spPr>
          <a:xfrm>
            <a:off x="6700489" y="3213836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2"/>
          <p:cNvSpPr/>
          <p:nvPr/>
        </p:nvSpPr>
        <p:spPr>
          <a:xfrm>
            <a:off x="7053126" y="3205049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2"/>
          <p:cNvSpPr/>
          <p:nvPr/>
        </p:nvSpPr>
        <p:spPr>
          <a:xfrm>
            <a:off x="7405776" y="3205061"/>
            <a:ext cx="280912" cy="279146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72"/>
          <p:cNvSpPr txBox="1"/>
          <p:nvPr/>
        </p:nvSpPr>
        <p:spPr>
          <a:xfrm>
            <a:off x="4666850" y="1337738"/>
            <a:ext cx="2156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clicks </a:t>
            </a:r>
            <a:r>
              <a:rPr lang="en" sz="10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used to learn the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best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single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price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3" name="Google Shape;1483;p72"/>
          <p:cNvSpPr txBox="1"/>
          <p:nvPr/>
        </p:nvSpPr>
        <p:spPr>
          <a:xfrm>
            <a:off x="7826875" y="3012225"/>
            <a:ext cx="1180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generated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revenue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84" name="Google Shape;1484;p72"/>
          <p:cNvGrpSpPr/>
          <p:nvPr/>
        </p:nvGrpSpPr>
        <p:grpSpPr>
          <a:xfrm>
            <a:off x="4309615" y="4060661"/>
            <a:ext cx="305798" cy="302554"/>
            <a:chOff x="-1182750" y="3962900"/>
            <a:chExt cx="294575" cy="291450"/>
          </a:xfrm>
        </p:grpSpPr>
        <p:sp>
          <p:nvSpPr>
            <p:cNvPr id="1485" name="Google Shape;1485;p72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2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2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2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2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2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2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72"/>
          <p:cNvSpPr txBox="1"/>
          <p:nvPr/>
        </p:nvSpPr>
        <p:spPr>
          <a:xfrm>
            <a:off x="4615425" y="4180575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3" name="Google Shape;1493;p72"/>
          <p:cNvSpPr txBox="1"/>
          <p:nvPr/>
        </p:nvSpPr>
        <p:spPr>
          <a:xfrm>
            <a:off x="2721527" y="91100"/>
            <a:ext cx="62757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Advertising and Single Pricing Integrated</a:t>
            </a:r>
            <a:endParaRPr b="1" sz="1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4" name="Google Shape;1494;p72"/>
          <p:cNvSpPr txBox="1"/>
          <p:nvPr/>
        </p:nvSpPr>
        <p:spPr>
          <a:xfrm>
            <a:off x="2833238" y="24500"/>
            <a:ext cx="601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7</a:t>
            </a: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95" name="Google Shape;1495;p72"/>
          <p:cNvGrpSpPr/>
          <p:nvPr/>
        </p:nvGrpSpPr>
        <p:grpSpPr>
          <a:xfrm>
            <a:off x="1975708" y="3185501"/>
            <a:ext cx="350302" cy="318241"/>
            <a:chOff x="-62518200" y="2692475"/>
            <a:chExt cx="318225" cy="289100"/>
          </a:xfrm>
        </p:grpSpPr>
        <p:sp>
          <p:nvSpPr>
            <p:cNvPr id="1496" name="Google Shape;1496;p72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2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72"/>
          <p:cNvSpPr/>
          <p:nvPr/>
        </p:nvSpPr>
        <p:spPr>
          <a:xfrm>
            <a:off x="617062" y="23217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2"/>
          <p:cNvSpPr/>
          <p:nvPr/>
        </p:nvSpPr>
        <p:spPr>
          <a:xfrm>
            <a:off x="1139087" y="20312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2"/>
          <p:cNvSpPr/>
          <p:nvPr/>
        </p:nvSpPr>
        <p:spPr>
          <a:xfrm>
            <a:off x="1675362" y="1747507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2"/>
          <p:cNvSpPr/>
          <p:nvPr/>
        </p:nvSpPr>
        <p:spPr>
          <a:xfrm>
            <a:off x="5793925" y="2285050"/>
            <a:ext cx="1727175" cy="822375"/>
          </a:xfrm>
          <a:custGeom>
            <a:rect b="b" l="l" r="r" t="t"/>
            <a:pathLst>
              <a:path extrusionOk="0" h="32895" w="69087">
                <a:moveTo>
                  <a:pt x="0" y="0"/>
                </a:moveTo>
                <a:cubicBezTo>
                  <a:pt x="6676" y="1255"/>
                  <a:pt x="28539" y="2049"/>
                  <a:pt x="40053" y="7531"/>
                </a:cubicBezTo>
                <a:cubicBezTo>
                  <a:pt x="51568" y="13014"/>
                  <a:pt x="64248" y="28668"/>
                  <a:pt x="69087" y="328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2" name="Google Shape;1502;p72"/>
          <p:cNvSpPr/>
          <p:nvPr/>
        </p:nvSpPr>
        <p:spPr>
          <a:xfrm>
            <a:off x="5749475" y="2277325"/>
            <a:ext cx="1389888" cy="872942"/>
          </a:xfrm>
          <a:custGeom>
            <a:rect b="b" l="l" r="r" t="t"/>
            <a:pathLst>
              <a:path extrusionOk="0" h="34233" w="55116">
                <a:moveTo>
                  <a:pt x="0" y="0"/>
                </a:moveTo>
                <a:cubicBezTo>
                  <a:pt x="5534" y="1997"/>
                  <a:pt x="24020" y="6276"/>
                  <a:pt x="33206" y="11981"/>
                </a:cubicBezTo>
                <a:cubicBezTo>
                  <a:pt x="42392" y="17687"/>
                  <a:pt x="51464" y="30524"/>
                  <a:pt x="55116" y="342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3" name="Google Shape;1503;p72"/>
          <p:cNvSpPr/>
          <p:nvPr/>
        </p:nvSpPr>
        <p:spPr>
          <a:xfrm>
            <a:off x="5759700" y="2276500"/>
            <a:ext cx="991125" cy="928550"/>
          </a:xfrm>
          <a:custGeom>
            <a:rect b="b" l="l" r="r" t="t"/>
            <a:pathLst>
              <a:path extrusionOk="0" h="37142" w="39645">
                <a:moveTo>
                  <a:pt x="0" y="0"/>
                </a:moveTo>
                <a:cubicBezTo>
                  <a:pt x="4736" y="3081"/>
                  <a:pt x="21806" y="12295"/>
                  <a:pt x="28413" y="18485"/>
                </a:cubicBezTo>
                <a:cubicBezTo>
                  <a:pt x="35021" y="24675"/>
                  <a:pt x="37773" y="34033"/>
                  <a:pt x="39645" y="371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4" name="Google Shape;1504;p72"/>
          <p:cNvSpPr/>
          <p:nvPr/>
        </p:nvSpPr>
        <p:spPr>
          <a:xfrm>
            <a:off x="4936450" y="3706550"/>
            <a:ext cx="1617500" cy="453575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5" name="Google Shape;1505;p72"/>
          <p:cNvSpPr/>
          <p:nvPr/>
        </p:nvSpPr>
        <p:spPr>
          <a:xfrm>
            <a:off x="2420325" y="3732225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6" name="Google Shape;1506;p72"/>
          <p:cNvSpPr/>
          <p:nvPr/>
        </p:nvSpPr>
        <p:spPr>
          <a:xfrm>
            <a:off x="2206375" y="2003450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7" name="Google Shape;1507;p72"/>
          <p:cNvSpPr/>
          <p:nvPr/>
        </p:nvSpPr>
        <p:spPr>
          <a:xfrm>
            <a:off x="2214925" y="2316991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8" name="Google Shape;1508;p72"/>
          <p:cNvSpPr/>
          <p:nvPr/>
        </p:nvSpPr>
        <p:spPr>
          <a:xfrm>
            <a:off x="2214925" y="2687391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9" name="Google Shape;1509;p72"/>
          <p:cNvSpPr txBox="1"/>
          <p:nvPr/>
        </p:nvSpPr>
        <p:spPr>
          <a:xfrm>
            <a:off x="175763" y="3732225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0" name="Google Shape;1510;p72"/>
          <p:cNvSpPr txBox="1"/>
          <p:nvPr/>
        </p:nvSpPr>
        <p:spPr>
          <a:xfrm>
            <a:off x="284850" y="1374225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1" name="Google Shape;1511;p72"/>
          <p:cNvSpPr/>
          <p:nvPr/>
        </p:nvSpPr>
        <p:spPr>
          <a:xfrm>
            <a:off x="1307750" y="2739450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2" name="Google Shape;1512;p72"/>
          <p:cNvSpPr/>
          <p:nvPr/>
        </p:nvSpPr>
        <p:spPr>
          <a:xfrm>
            <a:off x="4287675" y="1968400"/>
            <a:ext cx="1095450" cy="256750"/>
          </a:xfrm>
          <a:custGeom>
            <a:rect b="b" l="l" r="r" t="t"/>
            <a:pathLst>
              <a:path extrusionOk="0" h="10270" w="43818">
                <a:moveTo>
                  <a:pt x="0" y="0"/>
                </a:moveTo>
                <a:cubicBezTo>
                  <a:pt x="3880" y="342"/>
                  <a:pt x="15975" y="342"/>
                  <a:pt x="23278" y="2054"/>
                </a:cubicBezTo>
                <a:cubicBezTo>
                  <a:pt x="30581" y="3766"/>
                  <a:pt x="40395" y="8901"/>
                  <a:pt x="43818" y="102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3" name="Google Shape;1513;p72"/>
          <p:cNvSpPr/>
          <p:nvPr/>
        </p:nvSpPr>
        <p:spPr>
          <a:xfrm>
            <a:off x="3945350" y="2387750"/>
            <a:ext cx="1429225" cy="306225"/>
          </a:xfrm>
          <a:custGeom>
            <a:rect b="b" l="l" r="r" t="t"/>
            <a:pathLst>
              <a:path extrusionOk="0" h="12249" w="57169">
                <a:moveTo>
                  <a:pt x="0" y="11639"/>
                </a:moveTo>
                <a:cubicBezTo>
                  <a:pt x="3652" y="11696"/>
                  <a:pt x="14492" y="12723"/>
                  <a:pt x="21909" y="11981"/>
                </a:cubicBezTo>
                <a:cubicBezTo>
                  <a:pt x="29326" y="11239"/>
                  <a:pt x="38626" y="9186"/>
                  <a:pt x="44503" y="7189"/>
                </a:cubicBezTo>
                <a:cubicBezTo>
                  <a:pt x="50380" y="5192"/>
                  <a:pt x="55058" y="1198"/>
                  <a:pt x="5716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4" name="Google Shape;1514;p72"/>
          <p:cNvSpPr/>
          <p:nvPr/>
        </p:nvSpPr>
        <p:spPr>
          <a:xfrm>
            <a:off x="5447400" y="2181271"/>
            <a:ext cx="248036" cy="247430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3"/>
          <p:cNvSpPr txBox="1"/>
          <p:nvPr>
            <p:ph type="ctrTitle"/>
          </p:nvPr>
        </p:nvSpPr>
        <p:spPr>
          <a:xfrm>
            <a:off x="1964850" y="341600"/>
            <a:ext cx="52143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Multiple Prices - Results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0" name="Google Shape;1520;p73"/>
          <p:cNvSpPr txBox="1"/>
          <p:nvPr/>
        </p:nvSpPr>
        <p:spPr>
          <a:xfrm>
            <a:off x="2925300" y="785953"/>
            <a:ext cx="3293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with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Restart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technique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1" name="Google Shape;15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00" y="1331125"/>
            <a:ext cx="6866999" cy="35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4"/>
          <p:cNvSpPr txBox="1"/>
          <p:nvPr>
            <p:ph type="ctrTitle"/>
          </p:nvPr>
        </p:nvSpPr>
        <p:spPr>
          <a:xfrm>
            <a:off x="1824600" y="341600"/>
            <a:ext cx="5494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Multiple vs Single Price - Results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7" name="Google Shape;1527;p74"/>
          <p:cNvSpPr txBox="1"/>
          <p:nvPr/>
        </p:nvSpPr>
        <p:spPr>
          <a:xfrm>
            <a:off x="2925300" y="785953"/>
            <a:ext cx="3293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with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Restart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technique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8" name="Google Shape;15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00" y="1403600"/>
            <a:ext cx="6805800" cy="35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0" y="-30150"/>
            <a:ext cx="3248400" cy="52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0" y="1073772"/>
            <a:ext cx="2997424" cy="299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type="ctrTitle"/>
          </p:nvPr>
        </p:nvSpPr>
        <p:spPr>
          <a:xfrm>
            <a:off x="3930325" y="242225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Binary features: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3565350" y="942075"/>
            <a:ext cx="5293800" cy="3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Season Ticket Holder / Casual Customer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Younger audience (16 - 25 yo) / Adult audience (26+)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75"/>
          <p:cNvSpPr txBox="1"/>
          <p:nvPr>
            <p:ph type="ctrTitle"/>
          </p:nvPr>
        </p:nvSpPr>
        <p:spPr>
          <a:xfrm>
            <a:off x="1964851" y="202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Restart - With or Without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34" name="Google Shape;15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49" y="1068000"/>
            <a:ext cx="7448500" cy="38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76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40" name="Google Shape;1540;p76"/>
          <p:cNvSpPr/>
          <p:nvPr/>
        </p:nvSpPr>
        <p:spPr>
          <a:xfrm>
            <a:off x="4264684" y="1685448"/>
            <a:ext cx="3622800" cy="1612925"/>
          </a:xfrm>
          <a:custGeom>
            <a:rect b="b" l="l" r="r" t="t"/>
            <a:pathLst>
              <a:path extrusionOk="0" h="64517" w="144912">
                <a:moveTo>
                  <a:pt x="96273" y="921"/>
                </a:moveTo>
                <a:cubicBezTo>
                  <a:pt x="77290" y="2191"/>
                  <a:pt x="44136" y="4865"/>
                  <a:pt x="28094" y="13354"/>
                </a:cubicBezTo>
                <a:cubicBezTo>
                  <a:pt x="12052" y="21843"/>
                  <a:pt x="-581" y="43653"/>
                  <a:pt x="21" y="51855"/>
                </a:cubicBezTo>
                <a:cubicBezTo>
                  <a:pt x="623" y="60057"/>
                  <a:pt x="16731" y="60763"/>
                  <a:pt x="31704" y="62568"/>
                </a:cubicBezTo>
                <a:cubicBezTo>
                  <a:pt x="46677" y="64373"/>
                  <a:pt x="72679" y="65805"/>
                  <a:pt x="89857" y="62683"/>
                </a:cubicBezTo>
                <a:cubicBezTo>
                  <a:pt x="107035" y="59561"/>
                  <a:pt x="126085" y="53326"/>
                  <a:pt x="134774" y="43834"/>
                </a:cubicBezTo>
                <a:cubicBezTo>
                  <a:pt x="143463" y="34343"/>
                  <a:pt x="148410" y="12886"/>
                  <a:pt x="141993" y="5734"/>
                </a:cubicBezTo>
                <a:cubicBezTo>
                  <a:pt x="135576" y="-1418"/>
                  <a:pt x="115256" y="-349"/>
                  <a:pt x="96273" y="921"/>
                </a:cubicBezTo>
                <a:close/>
              </a:path>
            </a:pathLst>
          </a:custGeom>
          <a:solidFill>
            <a:srgbClr val="000000">
              <a:alpha val="47190"/>
            </a:srgbClr>
          </a:solidFill>
          <a:ln>
            <a:noFill/>
          </a:ln>
        </p:spPr>
      </p:sp>
      <p:sp>
        <p:nvSpPr>
          <p:cNvPr id="1541" name="Google Shape;1541;p76"/>
          <p:cNvSpPr txBox="1"/>
          <p:nvPr>
            <p:ph type="ctrTitle"/>
          </p:nvPr>
        </p:nvSpPr>
        <p:spPr>
          <a:xfrm flipH="1">
            <a:off x="4165512" y="1853250"/>
            <a:ext cx="3850200" cy="14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2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2" name="Google Shape;1542;p76"/>
          <p:cNvSpPr/>
          <p:nvPr/>
        </p:nvSpPr>
        <p:spPr>
          <a:xfrm>
            <a:off x="0" y="-30150"/>
            <a:ext cx="3248400" cy="52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3" name="Google Shape;154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90" y="1073772"/>
            <a:ext cx="2997424" cy="299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0" y="-30150"/>
            <a:ext cx="3248400" cy="52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0" y="1073772"/>
            <a:ext cx="2997424" cy="299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type="ctrTitle"/>
          </p:nvPr>
        </p:nvSpPr>
        <p:spPr>
          <a:xfrm>
            <a:off x="3930325" y="242225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Classes of users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565350" y="942075"/>
            <a:ext cx="52938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Young 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Season Ticket Holder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Adult Season Ticket Holder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Casual Customer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ctrTitle"/>
          </p:nvPr>
        </p:nvSpPr>
        <p:spPr>
          <a:xfrm>
            <a:off x="2286000" y="232200"/>
            <a:ext cx="4572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Advertising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5604700" y="942075"/>
            <a:ext cx="33864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In order to understand how to split our budget for advertising, we imagine how the three classes of users would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react to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an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</a:t>
            </a: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with the given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budget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Regular"/>
              <a:buChar char="●"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The algorithm will try to learn this information to achieve the best </a:t>
            </a: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5" y="1095400"/>
            <a:ext cx="5206800" cy="39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/>
          <p:nvPr/>
        </p:nvSpPr>
        <p:spPr>
          <a:xfrm>
            <a:off x="704494" y="985605"/>
            <a:ext cx="7735000" cy="3944400"/>
          </a:xfrm>
          <a:custGeom>
            <a:rect b="b" l="l" r="r" t="t"/>
            <a:pathLst>
              <a:path extrusionOk="0" h="157776" w="309400">
                <a:moveTo>
                  <a:pt x="75284" y="933"/>
                </a:moveTo>
                <a:cubicBezTo>
                  <a:pt x="56298" y="2547"/>
                  <a:pt x="29419" y="1703"/>
                  <a:pt x="17028" y="10483"/>
                </a:cubicBezTo>
                <a:cubicBezTo>
                  <a:pt x="4637" y="19264"/>
                  <a:pt x="2251" y="34959"/>
                  <a:pt x="939" y="53616"/>
                </a:cubicBezTo>
                <a:cubicBezTo>
                  <a:pt x="-373" y="72273"/>
                  <a:pt x="-2028" y="107818"/>
                  <a:pt x="9155" y="122424"/>
                </a:cubicBezTo>
                <a:cubicBezTo>
                  <a:pt x="20338" y="137030"/>
                  <a:pt x="45842" y="137944"/>
                  <a:pt x="68036" y="141253"/>
                </a:cubicBezTo>
                <a:cubicBezTo>
                  <a:pt x="90230" y="144562"/>
                  <a:pt x="119613" y="139941"/>
                  <a:pt x="142321" y="142280"/>
                </a:cubicBezTo>
                <a:cubicBezTo>
                  <a:pt x="165029" y="144619"/>
                  <a:pt x="181497" y="153745"/>
                  <a:pt x="204283" y="155288"/>
                </a:cubicBezTo>
                <a:cubicBezTo>
                  <a:pt x="227069" y="156832"/>
                  <a:pt x="262767" y="161608"/>
                  <a:pt x="279036" y="151541"/>
                </a:cubicBezTo>
                <a:cubicBezTo>
                  <a:pt x="295305" y="141474"/>
                  <a:pt x="297423" y="112116"/>
                  <a:pt x="301896" y="94888"/>
                </a:cubicBezTo>
                <a:cubicBezTo>
                  <a:pt x="306369" y="77660"/>
                  <a:pt x="313879" y="60598"/>
                  <a:pt x="305872" y="48174"/>
                </a:cubicBezTo>
                <a:cubicBezTo>
                  <a:pt x="297866" y="35750"/>
                  <a:pt x="270919" y="27578"/>
                  <a:pt x="253857" y="20344"/>
                </a:cubicBezTo>
                <a:cubicBezTo>
                  <a:pt x="236795" y="13111"/>
                  <a:pt x="223985" y="8031"/>
                  <a:pt x="203499" y="4773"/>
                </a:cubicBezTo>
                <a:cubicBezTo>
                  <a:pt x="183013" y="1515"/>
                  <a:pt x="152312" y="1437"/>
                  <a:pt x="130943" y="797"/>
                </a:cubicBezTo>
                <a:cubicBezTo>
                  <a:pt x="109574" y="157"/>
                  <a:pt x="94270" y="-681"/>
                  <a:pt x="75284" y="933"/>
                </a:cubicBezTo>
                <a:close/>
              </a:path>
            </a:pathLst>
          </a:custGeom>
          <a:solidFill>
            <a:srgbClr val="FFFFFF">
              <a:alpha val="47750"/>
            </a:srgbClr>
          </a:solidFill>
          <a:ln>
            <a:noFill/>
          </a:ln>
        </p:spPr>
      </p:sp>
      <p:sp>
        <p:nvSpPr>
          <p:cNvPr id="228" name="Google Shape;228;p33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229" name="Google Shape;229;p33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230" name="Google Shape;230;p33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231" name="Google Shape;231;p33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232" name="Google Shape;232;p33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233" name="Google Shape;233;p33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234" name="Google Shape;234;p33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3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239" name="Google Shape;239;p33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33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244" name="Google Shape;244;p33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33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249" name="Google Shape;249;p33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3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254" name="Google Shape;254;p33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3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260" name="Google Shape;260;p33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3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263" name="Google Shape;263;p33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3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269" name="Google Shape;269;p33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3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274" name="Google Shape;274;p33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3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278" name="Google Shape;278;p33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3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83" name="Google Shape;283;p33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284" name="Google Shape;284;p33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3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92" name="Google Shape;292;p33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293" name="Google Shape;293;p33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3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5502100" y="3269450"/>
            <a:ext cx="1258900" cy="816163"/>
          </a:xfrm>
          <a:custGeom>
            <a:rect b="b" l="l" r="r" t="t"/>
            <a:pathLst>
              <a:path extrusionOk="0" h="18143" w="64700">
                <a:moveTo>
                  <a:pt x="64700" y="0"/>
                </a:moveTo>
                <a:cubicBezTo>
                  <a:pt x="62247" y="1426"/>
                  <a:pt x="55628" y="6162"/>
                  <a:pt x="49980" y="8558"/>
                </a:cubicBezTo>
                <a:cubicBezTo>
                  <a:pt x="44332" y="10954"/>
                  <a:pt x="39140" y="12780"/>
                  <a:pt x="30810" y="14377"/>
                </a:cubicBezTo>
                <a:cubicBezTo>
                  <a:pt x="22480" y="15975"/>
                  <a:pt x="5135" y="17515"/>
                  <a:pt x="0" y="181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9" name="Google Shape;299;p33"/>
          <p:cNvSpPr/>
          <p:nvPr/>
        </p:nvSpPr>
        <p:spPr>
          <a:xfrm>
            <a:off x="2985975" y="3657700"/>
            <a:ext cx="1617525" cy="467825"/>
          </a:xfrm>
          <a:custGeom>
            <a:rect b="b" l="l" r="r" t="t"/>
            <a:pathLst>
              <a:path extrusionOk="0" h="18713" w="64701">
                <a:moveTo>
                  <a:pt x="64701" y="18485"/>
                </a:moveTo>
                <a:cubicBezTo>
                  <a:pt x="61506" y="18485"/>
                  <a:pt x="51806" y="18941"/>
                  <a:pt x="45530" y="18485"/>
                </a:cubicBezTo>
                <a:cubicBezTo>
                  <a:pt x="39254" y="18029"/>
                  <a:pt x="32807" y="17116"/>
                  <a:pt x="27044" y="15747"/>
                </a:cubicBezTo>
                <a:cubicBezTo>
                  <a:pt x="21282" y="14378"/>
                  <a:pt x="15462" y="12894"/>
                  <a:pt x="10955" y="10269"/>
                </a:cubicBezTo>
                <a:cubicBezTo>
                  <a:pt x="6448" y="7645"/>
                  <a:pt x="1826" y="171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0" name="Google Shape;300;p33"/>
          <p:cNvSpPr/>
          <p:nvPr/>
        </p:nvSpPr>
        <p:spPr>
          <a:xfrm>
            <a:off x="2772025" y="1928925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1" name="Google Shape;301;p33"/>
          <p:cNvSpPr/>
          <p:nvPr/>
        </p:nvSpPr>
        <p:spPr>
          <a:xfrm>
            <a:off x="2780575" y="2242466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2" name="Google Shape;302;p33"/>
          <p:cNvSpPr/>
          <p:nvPr/>
        </p:nvSpPr>
        <p:spPr>
          <a:xfrm>
            <a:off x="2780575" y="2612866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3" name="Google Shape;303;p33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1873400" y="2664925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306" name="Google Shape;306;p33"/>
          <p:cNvGrpSpPr/>
          <p:nvPr/>
        </p:nvGrpSpPr>
        <p:grpSpPr>
          <a:xfrm>
            <a:off x="4937940" y="-103975"/>
            <a:ext cx="4665919" cy="780400"/>
            <a:chOff x="3330316" y="-103977"/>
            <a:chExt cx="6288300" cy="780400"/>
          </a:xfrm>
        </p:grpSpPr>
        <p:sp>
          <p:nvSpPr>
            <p:cNvPr id="307" name="Google Shape;307;p33"/>
            <p:cNvSpPr/>
            <p:nvPr/>
          </p:nvSpPr>
          <p:spPr>
            <a:xfrm>
              <a:off x="3330316" y="-103977"/>
              <a:ext cx="6288300" cy="780400"/>
            </a:xfrm>
            <a:custGeom>
              <a:rect b="b" l="l" r="r" t="t"/>
              <a:pathLst>
                <a:path extrusionOk="0" h="31216" w="251532">
                  <a:moveTo>
                    <a:pt x="27059" y="1876"/>
                  </a:moveTo>
                  <a:cubicBezTo>
                    <a:pt x="10838" y="2139"/>
                    <a:pt x="7651" y="-121"/>
                    <a:pt x="3484" y="3454"/>
                  </a:cubicBezTo>
                  <a:cubicBezTo>
                    <a:pt x="-682" y="7029"/>
                    <a:pt x="-1055" y="18780"/>
                    <a:pt x="2060" y="23324"/>
                  </a:cubicBezTo>
                  <a:cubicBezTo>
                    <a:pt x="5175" y="27868"/>
                    <a:pt x="11427" y="29523"/>
                    <a:pt x="22173" y="30718"/>
                  </a:cubicBezTo>
                  <a:cubicBezTo>
                    <a:pt x="32919" y="31913"/>
                    <a:pt x="43767" y="30594"/>
                    <a:pt x="66537" y="30494"/>
                  </a:cubicBezTo>
                  <a:cubicBezTo>
                    <a:pt x="89307" y="30394"/>
                    <a:pt x="135099" y="30120"/>
                    <a:pt x="158794" y="30120"/>
                  </a:cubicBezTo>
                  <a:cubicBezTo>
                    <a:pt x="182489" y="30120"/>
                    <a:pt x="193917" y="30980"/>
                    <a:pt x="208705" y="30494"/>
                  </a:cubicBezTo>
                  <a:cubicBezTo>
                    <a:pt x="223493" y="30008"/>
                    <a:pt x="243357" y="31972"/>
                    <a:pt x="247523" y="27202"/>
                  </a:cubicBezTo>
                  <a:cubicBezTo>
                    <a:pt x="251689" y="22432"/>
                    <a:pt x="258153" y="6097"/>
                    <a:pt x="233701" y="1876"/>
                  </a:cubicBezTo>
                  <a:cubicBezTo>
                    <a:pt x="209249" y="-2345"/>
                    <a:pt x="135251" y="1876"/>
                    <a:pt x="100811" y="1876"/>
                  </a:cubicBezTo>
                  <a:cubicBezTo>
                    <a:pt x="66371" y="1876"/>
                    <a:pt x="43280" y="1613"/>
                    <a:pt x="27059" y="18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sp>
          <p:nvSpPr>
            <p:cNvPr id="308" name="Google Shape;308;p33"/>
            <p:cNvSpPr txBox="1"/>
            <p:nvPr/>
          </p:nvSpPr>
          <p:spPr>
            <a:xfrm>
              <a:off x="3605902" y="91098"/>
              <a:ext cx="52950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Single Phase Advertising</a:t>
              </a:r>
              <a:endParaRPr b="1" sz="1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09" name="Google Shape;309;p33"/>
            <p:cNvSpPr txBox="1"/>
            <p:nvPr/>
          </p:nvSpPr>
          <p:spPr>
            <a:xfrm>
              <a:off x="3597111" y="38898"/>
              <a:ext cx="7413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2.</a:t>
              </a:r>
              <a:endPara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310" name="Google Shape;310;p33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311" name="Google Shape;311;p33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33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4831200" y="1883475"/>
            <a:ext cx="1822175" cy="869675"/>
          </a:xfrm>
          <a:custGeom>
            <a:rect b="b" l="l" r="r" t="t"/>
            <a:pathLst>
              <a:path extrusionOk="0" h="34787" w="72887">
                <a:moveTo>
                  <a:pt x="0" y="0"/>
                </a:moveTo>
                <a:cubicBezTo>
                  <a:pt x="8614" y="1325"/>
                  <a:pt x="39535" y="2154"/>
                  <a:pt x="51683" y="7952"/>
                </a:cubicBezTo>
                <a:cubicBezTo>
                  <a:pt x="63831" y="13750"/>
                  <a:pt x="69353" y="30315"/>
                  <a:pt x="72887" y="347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2" name="Google Shape;322;p33"/>
          <p:cNvSpPr/>
          <p:nvPr/>
        </p:nvSpPr>
        <p:spPr>
          <a:xfrm>
            <a:off x="5535225" y="2247925"/>
            <a:ext cx="1085000" cy="571500"/>
          </a:xfrm>
          <a:custGeom>
            <a:rect b="b" l="l" r="r" t="t"/>
            <a:pathLst>
              <a:path extrusionOk="0" h="22860" w="43400">
                <a:moveTo>
                  <a:pt x="0" y="0"/>
                </a:moveTo>
                <a:cubicBezTo>
                  <a:pt x="3700" y="994"/>
                  <a:pt x="14964" y="2153"/>
                  <a:pt x="22197" y="5963"/>
                </a:cubicBezTo>
                <a:cubicBezTo>
                  <a:pt x="29430" y="9773"/>
                  <a:pt x="39866" y="20044"/>
                  <a:pt x="43400" y="228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3" name="Google Shape;323;p33"/>
          <p:cNvSpPr/>
          <p:nvPr/>
        </p:nvSpPr>
        <p:spPr>
          <a:xfrm>
            <a:off x="4557875" y="2600379"/>
            <a:ext cx="2045800" cy="293575"/>
          </a:xfrm>
          <a:custGeom>
            <a:rect b="b" l="l" r="r" t="t"/>
            <a:pathLst>
              <a:path extrusionOk="0" h="11743" w="81832">
                <a:moveTo>
                  <a:pt x="0" y="810"/>
                </a:moveTo>
                <a:cubicBezTo>
                  <a:pt x="8835" y="810"/>
                  <a:pt x="39369" y="-1012"/>
                  <a:pt x="53008" y="810"/>
                </a:cubicBezTo>
                <a:cubicBezTo>
                  <a:pt x="66647" y="2632"/>
                  <a:pt x="77028" y="9921"/>
                  <a:pt x="81832" y="117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/>
          <p:nvPr/>
        </p:nvSpPr>
        <p:spPr>
          <a:xfrm>
            <a:off x="4155875" y="3568525"/>
            <a:ext cx="3988125" cy="1449789"/>
          </a:xfrm>
          <a:custGeom>
            <a:rect b="b" l="l" r="r" t="t"/>
            <a:pathLst>
              <a:path extrusionOk="0" h="66012" w="159525">
                <a:moveTo>
                  <a:pt x="72892" y="188"/>
                </a:moveTo>
                <a:cubicBezTo>
                  <a:pt x="56850" y="-146"/>
                  <a:pt x="18081" y="-814"/>
                  <a:pt x="7119" y="6605"/>
                </a:cubicBezTo>
                <a:cubicBezTo>
                  <a:pt x="-3843" y="14025"/>
                  <a:pt x="-635" y="35748"/>
                  <a:pt x="7119" y="44705"/>
                </a:cubicBezTo>
                <a:cubicBezTo>
                  <a:pt x="14873" y="53662"/>
                  <a:pt x="33121" y="57071"/>
                  <a:pt x="53641" y="60346"/>
                </a:cubicBezTo>
                <a:cubicBezTo>
                  <a:pt x="74162" y="63621"/>
                  <a:pt x="112729" y="68500"/>
                  <a:pt x="130242" y="64356"/>
                </a:cubicBezTo>
                <a:cubicBezTo>
                  <a:pt x="147755" y="60212"/>
                  <a:pt x="163195" y="44772"/>
                  <a:pt x="158717" y="35481"/>
                </a:cubicBezTo>
                <a:cubicBezTo>
                  <a:pt x="154239" y="26190"/>
                  <a:pt x="117676" y="14492"/>
                  <a:pt x="103372" y="8610"/>
                </a:cubicBezTo>
                <a:cubicBezTo>
                  <a:pt x="89068" y="2728"/>
                  <a:pt x="88934" y="522"/>
                  <a:pt x="72892" y="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sp>
      <p:sp>
        <p:nvSpPr>
          <p:cNvPr id="329" name="Google Shape;329;p34"/>
          <p:cNvSpPr/>
          <p:nvPr/>
        </p:nvSpPr>
        <p:spPr>
          <a:xfrm>
            <a:off x="6548308" y="2553165"/>
            <a:ext cx="640550" cy="656075"/>
          </a:xfrm>
          <a:custGeom>
            <a:rect b="b" l="l" r="r" t="t"/>
            <a:pathLst>
              <a:path extrusionOk="0" h="26243" w="25622">
                <a:moveTo>
                  <a:pt x="19775" y="374"/>
                </a:moveTo>
                <a:cubicBezTo>
                  <a:pt x="15965" y="-1283"/>
                  <a:pt x="5639" y="2914"/>
                  <a:pt x="2547" y="6006"/>
                </a:cubicBezTo>
                <a:cubicBezTo>
                  <a:pt x="-545" y="9098"/>
                  <a:pt x="-611" y="15561"/>
                  <a:pt x="1222" y="18927"/>
                </a:cubicBezTo>
                <a:cubicBezTo>
                  <a:pt x="3055" y="22293"/>
                  <a:pt x="9514" y="26701"/>
                  <a:pt x="13545" y="26204"/>
                </a:cubicBezTo>
                <a:cubicBezTo>
                  <a:pt x="17576" y="25707"/>
                  <a:pt x="24369" y="20251"/>
                  <a:pt x="25407" y="15946"/>
                </a:cubicBezTo>
                <a:cubicBezTo>
                  <a:pt x="26445" y="11641"/>
                  <a:pt x="23585" y="2031"/>
                  <a:pt x="19775" y="374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330" name="Google Shape;330;p34"/>
          <p:cNvSpPr/>
          <p:nvPr/>
        </p:nvSpPr>
        <p:spPr>
          <a:xfrm>
            <a:off x="961747" y="1476600"/>
            <a:ext cx="1882325" cy="1298250"/>
          </a:xfrm>
          <a:custGeom>
            <a:rect b="b" l="l" r="r" t="t"/>
            <a:pathLst>
              <a:path extrusionOk="0" h="51930" w="75293">
                <a:moveTo>
                  <a:pt x="55571" y="977"/>
                </a:moveTo>
                <a:cubicBezTo>
                  <a:pt x="49238" y="2403"/>
                  <a:pt x="38740" y="8052"/>
                  <a:pt x="32635" y="11589"/>
                </a:cubicBezTo>
                <a:cubicBezTo>
                  <a:pt x="26530" y="15126"/>
                  <a:pt x="23392" y="19748"/>
                  <a:pt x="18942" y="22201"/>
                </a:cubicBezTo>
                <a:cubicBezTo>
                  <a:pt x="14492" y="24654"/>
                  <a:pt x="9071" y="24084"/>
                  <a:pt x="5933" y="26309"/>
                </a:cubicBezTo>
                <a:cubicBezTo>
                  <a:pt x="2795" y="28534"/>
                  <a:pt x="-342" y="31387"/>
                  <a:pt x="114" y="35552"/>
                </a:cubicBezTo>
                <a:cubicBezTo>
                  <a:pt x="571" y="39717"/>
                  <a:pt x="3195" y="49416"/>
                  <a:pt x="8672" y="51299"/>
                </a:cubicBezTo>
                <a:cubicBezTo>
                  <a:pt x="14149" y="53182"/>
                  <a:pt x="25674" y="50101"/>
                  <a:pt x="32977" y="46849"/>
                </a:cubicBezTo>
                <a:cubicBezTo>
                  <a:pt x="40280" y="43597"/>
                  <a:pt x="45643" y="35837"/>
                  <a:pt x="52490" y="31786"/>
                </a:cubicBezTo>
                <a:cubicBezTo>
                  <a:pt x="59337" y="27735"/>
                  <a:pt x="71033" y="27336"/>
                  <a:pt x="74057" y="22543"/>
                </a:cubicBezTo>
                <a:cubicBezTo>
                  <a:pt x="77081" y="17751"/>
                  <a:pt x="73714" y="6625"/>
                  <a:pt x="70633" y="3031"/>
                </a:cubicBezTo>
                <a:cubicBezTo>
                  <a:pt x="67552" y="-563"/>
                  <a:pt x="61904" y="-449"/>
                  <a:pt x="55571" y="977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331" name="Google Shape;331;p34"/>
          <p:cNvSpPr/>
          <p:nvPr/>
        </p:nvSpPr>
        <p:spPr>
          <a:xfrm>
            <a:off x="2365077" y="2933451"/>
            <a:ext cx="718625" cy="712700"/>
          </a:xfrm>
          <a:custGeom>
            <a:rect b="b" l="l" r="r" t="t"/>
            <a:pathLst>
              <a:path extrusionOk="0" h="28508" w="28745">
                <a:moveTo>
                  <a:pt x="16620" y="214"/>
                </a:moveTo>
                <a:cubicBezTo>
                  <a:pt x="12056" y="-642"/>
                  <a:pt x="3441" y="2382"/>
                  <a:pt x="1216" y="6376"/>
                </a:cubicBezTo>
                <a:cubicBezTo>
                  <a:pt x="-1009" y="10370"/>
                  <a:pt x="132" y="20640"/>
                  <a:pt x="3270" y="24177"/>
                </a:cubicBezTo>
                <a:cubicBezTo>
                  <a:pt x="6408" y="27714"/>
                  <a:pt x="15822" y="29711"/>
                  <a:pt x="20044" y="27600"/>
                </a:cubicBezTo>
                <a:cubicBezTo>
                  <a:pt x="24266" y="25489"/>
                  <a:pt x="29173" y="16075"/>
                  <a:pt x="28602" y="11511"/>
                </a:cubicBezTo>
                <a:cubicBezTo>
                  <a:pt x="28031" y="6947"/>
                  <a:pt x="21184" y="1070"/>
                  <a:pt x="16620" y="214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</p:sp>
      <p:sp>
        <p:nvSpPr>
          <p:cNvPr id="332" name="Google Shape;332;p34"/>
          <p:cNvSpPr/>
          <p:nvPr/>
        </p:nvSpPr>
        <p:spPr>
          <a:xfrm>
            <a:off x="3643495" y="1672981"/>
            <a:ext cx="2015750" cy="1264875"/>
          </a:xfrm>
          <a:custGeom>
            <a:rect b="b" l="l" r="r" t="t"/>
            <a:pathLst>
              <a:path extrusionOk="0" h="50595" w="80630">
                <a:moveTo>
                  <a:pt x="36604" y="764"/>
                </a:moveTo>
                <a:cubicBezTo>
                  <a:pt x="30745" y="611"/>
                  <a:pt x="18975" y="-611"/>
                  <a:pt x="13065" y="459"/>
                </a:cubicBezTo>
                <a:cubicBezTo>
                  <a:pt x="7155" y="1529"/>
                  <a:pt x="2977" y="1223"/>
                  <a:pt x="1143" y="7184"/>
                </a:cubicBezTo>
                <a:cubicBezTo>
                  <a:pt x="-691" y="13145"/>
                  <a:pt x="-131" y="29042"/>
                  <a:pt x="2060" y="36226"/>
                </a:cubicBezTo>
                <a:cubicBezTo>
                  <a:pt x="4251" y="43410"/>
                  <a:pt x="8225" y="48862"/>
                  <a:pt x="14288" y="50289"/>
                </a:cubicBezTo>
                <a:cubicBezTo>
                  <a:pt x="20351" y="51716"/>
                  <a:pt x="32070" y="47588"/>
                  <a:pt x="38439" y="44786"/>
                </a:cubicBezTo>
                <a:cubicBezTo>
                  <a:pt x="44808" y="41984"/>
                  <a:pt x="45928" y="36023"/>
                  <a:pt x="52501" y="33475"/>
                </a:cubicBezTo>
                <a:cubicBezTo>
                  <a:pt x="59074" y="30928"/>
                  <a:pt x="73748" y="32405"/>
                  <a:pt x="77875" y="29501"/>
                </a:cubicBezTo>
                <a:cubicBezTo>
                  <a:pt x="82002" y="26597"/>
                  <a:pt x="81034" y="19209"/>
                  <a:pt x="77263" y="16050"/>
                </a:cubicBezTo>
                <a:cubicBezTo>
                  <a:pt x="73493" y="12891"/>
                  <a:pt x="60092" y="12993"/>
                  <a:pt x="55252" y="10547"/>
                </a:cubicBezTo>
                <a:cubicBezTo>
                  <a:pt x="50412" y="8101"/>
                  <a:pt x="51329" y="3007"/>
                  <a:pt x="48221" y="1376"/>
                </a:cubicBezTo>
                <a:cubicBezTo>
                  <a:pt x="45113" y="-254"/>
                  <a:pt x="42463" y="917"/>
                  <a:pt x="36604" y="764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333" name="Google Shape;333;p34"/>
          <p:cNvSpPr/>
          <p:nvPr/>
        </p:nvSpPr>
        <p:spPr>
          <a:xfrm>
            <a:off x="4655552" y="3835036"/>
            <a:ext cx="755600" cy="605675"/>
          </a:xfrm>
          <a:custGeom>
            <a:rect b="b" l="l" r="r" t="t"/>
            <a:pathLst>
              <a:path extrusionOk="0" h="24227" w="30224">
                <a:moveTo>
                  <a:pt x="20053" y="1847"/>
                </a:moveTo>
                <a:cubicBezTo>
                  <a:pt x="15722" y="-242"/>
                  <a:pt x="7366" y="-751"/>
                  <a:pt x="4156" y="1542"/>
                </a:cubicBezTo>
                <a:cubicBezTo>
                  <a:pt x="946" y="3835"/>
                  <a:pt x="-1194" y="11834"/>
                  <a:pt x="793" y="15604"/>
                </a:cubicBezTo>
                <a:cubicBezTo>
                  <a:pt x="2780" y="19374"/>
                  <a:pt x="11188" y="24419"/>
                  <a:pt x="16079" y="24164"/>
                </a:cubicBezTo>
                <a:cubicBezTo>
                  <a:pt x="20970" y="23909"/>
                  <a:pt x="29479" y="17796"/>
                  <a:pt x="30141" y="14076"/>
                </a:cubicBezTo>
                <a:cubicBezTo>
                  <a:pt x="30803" y="10357"/>
                  <a:pt x="24384" y="3936"/>
                  <a:pt x="20053" y="1847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</p:sp>
      <p:grpSp>
        <p:nvGrpSpPr>
          <p:cNvPr id="334" name="Google Shape;334;p34"/>
          <p:cNvGrpSpPr/>
          <p:nvPr/>
        </p:nvGrpSpPr>
        <p:grpSpPr>
          <a:xfrm>
            <a:off x="3802559" y="1766704"/>
            <a:ext cx="282297" cy="272432"/>
            <a:chOff x="-57970450" y="1903275"/>
            <a:chExt cx="318225" cy="318225"/>
          </a:xfrm>
        </p:grpSpPr>
        <p:sp>
          <p:nvSpPr>
            <p:cNvPr id="335" name="Google Shape;335;p34"/>
            <p:cNvSpPr/>
            <p:nvPr/>
          </p:nvSpPr>
          <p:spPr>
            <a:xfrm>
              <a:off x="-57847575" y="2135825"/>
              <a:ext cx="73250" cy="28975"/>
            </a:xfrm>
            <a:custGeom>
              <a:rect b="b" l="l" r="r" t="t"/>
              <a:pathLst>
                <a:path extrusionOk="0" h="1159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57857025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-577822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-57970450" y="1903275"/>
              <a:ext cx="318225" cy="318225"/>
            </a:xfrm>
            <a:custGeom>
              <a:rect b="b" l="l" r="r" t="t"/>
              <a:pathLst>
                <a:path extrusionOk="0" h="12729" w="12729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4"/>
          <p:cNvGrpSpPr/>
          <p:nvPr/>
        </p:nvGrpSpPr>
        <p:grpSpPr>
          <a:xfrm>
            <a:off x="3819680" y="2103173"/>
            <a:ext cx="248055" cy="271084"/>
            <a:chOff x="-57950750" y="2296300"/>
            <a:chExt cx="279625" cy="316650"/>
          </a:xfrm>
        </p:grpSpPr>
        <p:sp>
          <p:nvSpPr>
            <p:cNvPr id="340" name="Google Shape;340;p34"/>
            <p:cNvSpPr/>
            <p:nvPr/>
          </p:nvSpPr>
          <p:spPr>
            <a:xfrm>
              <a:off x="-57847575" y="25280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-57857025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-57782200" y="24467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5795075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4"/>
          <p:cNvGrpSpPr/>
          <p:nvPr/>
        </p:nvGrpSpPr>
        <p:grpSpPr>
          <a:xfrm>
            <a:off x="3802635" y="2438293"/>
            <a:ext cx="282120" cy="271769"/>
            <a:chOff x="-57969675" y="2687750"/>
            <a:chExt cx="318025" cy="317450"/>
          </a:xfrm>
        </p:grpSpPr>
        <p:sp>
          <p:nvSpPr>
            <p:cNvPr id="345" name="Google Shape;345;p34"/>
            <p:cNvSpPr/>
            <p:nvPr/>
          </p:nvSpPr>
          <p:spPr>
            <a:xfrm>
              <a:off x="-57856250" y="28563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5784600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57969675" y="2687750"/>
              <a:ext cx="318025" cy="317450"/>
            </a:xfrm>
            <a:custGeom>
              <a:rect b="b" l="l" r="r" t="t"/>
              <a:pathLst>
                <a:path extrusionOk="0" h="12698" w="12721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57838125" y="2724975"/>
              <a:ext cx="56725" cy="55550"/>
            </a:xfrm>
            <a:custGeom>
              <a:rect b="b" l="l" r="r" t="t"/>
              <a:pathLst>
                <a:path extrusionOk="0" h="2222" w="2269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34"/>
          <p:cNvGrpSpPr/>
          <p:nvPr/>
        </p:nvGrpSpPr>
        <p:grpSpPr>
          <a:xfrm>
            <a:off x="4138407" y="1767389"/>
            <a:ext cx="283007" cy="272432"/>
            <a:chOff x="-57578225" y="1904075"/>
            <a:chExt cx="319025" cy="318225"/>
          </a:xfrm>
        </p:grpSpPr>
        <p:sp>
          <p:nvSpPr>
            <p:cNvPr id="350" name="Google Shape;350;p34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4"/>
          <p:cNvGrpSpPr/>
          <p:nvPr/>
        </p:nvGrpSpPr>
        <p:grpSpPr>
          <a:xfrm>
            <a:off x="4155882" y="2101824"/>
            <a:ext cx="248055" cy="272432"/>
            <a:chOff x="-57558525" y="2294725"/>
            <a:chExt cx="279625" cy="318225"/>
          </a:xfrm>
        </p:grpSpPr>
        <p:sp>
          <p:nvSpPr>
            <p:cNvPr id="355" name="Google Shape;355;p34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4"/>
          <p:cNvGrpSpPr/>
          <p:nvPr/>
        </p:nvGrpSpPr>
        <p:grpSpPr>
          <a:xfrm>
            <a:off x="4137022" y="2436255"/>
            <a:ext cx="285801" cy="273096"/>
            <a:chOff x="-57579800" y="2686975"/>
            <a:chExt cx="322175" cy="319000"/>
          </a:xfrm>
        </p:grpSpPr>
        <p:sp>
          <p:nvSpPr>
            <p:cNvPr id="361" name="Google Shape;361;p34"/>
            <p:cNvSpPr/>
            <p:nvPr/>
          </p:nvSpPr>
          <p:spPr>
            <a:xfrm>
              <a:off x="-57455350" y="29203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-57579800" y="2686975"/>
              <a:ext cx="322175" cy="319000"/>
            </a:xfrm>
            <a:custGeom>
              <a:rect b="b" l="l" r="r" t="t"/>
              <a:pathLst>
                <a:path extrusionOk="0" h="12760" w="12887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4"/>
          <p:cNvGrpSpPr/>
          <p:nvPr/>
        </p:nvGrpSpPr>
        <p:grpSpPr>
          <a:xfrm>
            <a:off x="4482426" y="1768052"/>
            <a:ext cx="284382" cy="272432"/>
            <a:chOff x="-57189125" y="1904850"/>
            <a:chExt cx="320575" cy="318225"/>
          </a:xfrm>
        </p:grpSpPr>
        <p:sp>
          <p:nvSpPr>
            <p:cNvPr id="364" name="Google Shape;364;p34"/>
            <p:cNvSpPr/>
            <p:nvPr/>
          </p:nvSpPr>
          <p:spPr>
            <a:xfrm>
              <a:off x="-57073350" y="20726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-56998525" y="20726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-57035550" y="2007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-5706390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-57189125" y="1904850"/>
              <a:ext cx="320575" cy="318225"/>
            </a:xfrm>
            <a:custGeom>
              <a:rect b="b" l="l" r="r" t="t"/>
              <a:pathLst>
                <a:path extrusionOk="0" h="12729" w="12823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4"/>
          <p:cNvGrpSpPr/>
          <p:nvPr/>
        </p:nvGrpSpPr>
        <p:grpSpPr>
          <a:xfrm>
            <a:off x="4483124" y="2118690"/>
            <a:ext cx="282985" cy="238723"/>
            <a:chOff x="-57187550" y="2314425"/>
            <a:chExt cx="319000" cy="278850"/>
          </a:xfrm>
        </p:grpSpPr>
        <p:sp>
          <p:nvSpPr>
            <p:cNvPr id="370" name="Google Shape;370;p34"/>
            <p:cNvSpPr/>
            <p:nvPr/>
          </p:nvSpPr>
          <p:spPr>
            <a:xfrm>
              <a:off x="-57073350" y="24459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56998525" y="2445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57063900" y="25083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-57187550" y="2314425"/>
              <a:ext cx="319000" cy="278850"/>
            </a:xfrm>
            <a:custGeom>
              <a:rect b="b" l="l" r="r" t="t"/>
              <a:pathLst>
                <a:path extrusionOk="0" h="11154" w="1276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4852489" y="2101824"/>
            <a:ext cx="248055" cy="272432"/>
            <a:chOff x="-56774850" y="2294725"/>
            <a:chExt cx="279625" cy="318225"/>
          </a:xfrm>
        </p:grpSpPr>
        <p:sp>
          <p:nvSpPr>
            <p:cNvPr id="375" name="Google Shape;375;p34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34"/>
          <p:cNvGrpSpPr/>
          <p:nvPr/>
        </p:nvGrpSpPr>
        <p:grpSpPr>
          <a:xfrm>
            <a:off x="5181936" y="2110599"/>
            <a:ext cx="280900" cy="255567"/>
            <a:chOff x="-56401500" y="2304975"/>
            <a:chExt cx="316650" cy="298525"/>
          </a:xfrm>
        </p:grpSpPr>
        <p:sp>
          <p:nvSpPr>
            <p:cNvPr id="379" name="Google Shape;379;p34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4"/>
          <p:cNvSpPr txBox="1"/>
          <p:nvPr/>
        </p:nvSpPr>
        <p:spPr>
          <a:xfrm>
            <a:off x="3920050" y="1104786"/>
            <a:ext cx="11805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ads generate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clicks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84" name="Google Shape;384;p34"/>
          <p:cNvGrpSpPr/>
          <p:nvPr/>
        </p:nvGrpSpPr>
        <p:grpSpPr>
          <a:xfrm>
            <a:off x="4875265" y="3986136"/>
            <a:ext cx="305798" cy="302554"/>
            <a:chOff x="-1182750" y="3962900"/>
            <a:chExt cx="294575" cy="291450"/>
          </a:xfrm>
        </p:grpSpPr>
        <p:sp>
          <p:nvSpPr>
            <p:cNvPr id="385" name="Google Shape;385;p34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4"/>
          <p:cNvSpPr txBox="1"/>
          <p:nvPr/>
        </p:nvSpPr>
        <p:spPr>
          <a:xfrm>
            <a:off x="5181075" y="410605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knapsack-like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to reallocate budget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93" name="Google Shape;393;p34"/>
          <p:cNvGrpSpPr/>
          <p:nvPr/>
        </p:nvGrpSpPr>
        <p:grpSpPr>
          <a:xfrm>
            <a:off x="2541358" y="3110976"/>
            <a:ext cx="350302" cy="318241"/>
            <a:chOff x="-62518200" y="2692475"/>
            <a:chExt cx="318225" cy="289100"/>
          </a:xfrm>
        </p:grpSpPr>
        <p:sp>
          <p:nvSpPr>
            <p:cNvPr id="394" name="Google Shape;394;p34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4"/>
          <p:cNvSpPr/>
          <p:nvPr/>
        </p:nvSpPr>
        <p:spPr>
          <a:xfrm>
            <a:off x="1182712" y="22471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1704737" y="19566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2241012" y="1672982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2772025" y="1928925"/>
            <a:ext cx="949975" cy="1146800"/>
          </a:xfrm>
          <a:custGeom>
            <a:rect b="b" l="l" r="r" t="t"/>
            <a:pathLst>
              <a:path extrusionOk="0" h="45872" w="37999">
                <a:moveTo>
                  <a:pt x="0" y="45872"/>
                </a:moveTo>
                <a:cubicBezTo>
                  <a:pt x="571" y="42449"/>
                  <a:pt x="1711" y="30980"/>
                  <a:pt x="3423" y="25332"/>
                </a:cubicBezTo>
                <a:cubicBezTo>
                  <a:pt x="5135" y="19684"/>
                  <a:pt x="6504" y="15862"/>
                  <a:pt x="10270" y="11982"/>
                </a:cubicBezTo>
                <a:cubicBezTo>
                  <a:pt x="14036" y="8102"/>
                  <a:pt x="21396" y="4051"/>
                  <a:pt x="26017" y="2054"/>
                </a:cubicBezTo>
                <a:cubicBezTo>
                  <a:pt x="30639" y="57"/>
                  <a:pt x="36002" y="342"/>
                  <a:pt x="379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0" name="Google Shape;400;p34"/>
          <p:cNvSpPr/>
          <p:nvPr/>
        </p:nvSpPr>
        <p:spPr>
          <a:xfrm>
            <a:off x="2780575" y="2242466"/>
            <a:ext cx="941425" cy="816150"/>
          </a:xfrm>
          <a:custGeom>
            <a:rect b="b" l="l" r="r" t="t"/>
            <a:pathLst>
              <a:path extrusionOk="0" h="32646" w="37657">
                <a:moveTo>
                  <a:pt x="0" y="32646"/>
                </a:moveTo>
                <a:cubicBezTo>
                  <a:pt x="970" y="30364"/>
                  <a:pt x="3823" y="22832"/>
                  <a:pt x="5820" y="18952"/>
                </a:cubicBezTo>
                <a:cubicBezTo>
                  <a:pt x="7817" y="15072"/>
                  <a:pt x="9415" y="12049"/>
                  <a:pt x="11982" y="9367"/>
                </a:cubicBezTo>
                <a:cubicBezTo>
                  <a:pt x="14550" y="6686"/>
                  <a:pt x="17916" y="4404"/>
                  <a:pt x="21225" y="2863"/>
                </a:cubicBezTo>
                <a:cubicBezTo>
                  <a:pt x="24534" y="1323"/>
                  <a:pt x="29098" y="523"/>
                  <a:pt x="31837" y="124"/>
                </a:cubicBezTo>
                <a:cubicBezTo>
                  <a:pt x="34576" y="-275"/>
                  <a:pt x="36687" y="410"/>
                  <a:pt x="37657" y="4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1" name="Google Shape;401;p34"/>
          <p:cNvSpPr/>
          <p:nvPr/>
        </p:nvSpPr>
        <p:spPr>
          <a:xfrm>
            <a:off x="2780575" y="2612866"/>
            <a:ext cx="984200" cy="445750"/>
          </a:xfrm>
          <a:custGeom>
            <a:rect b="b" l="l" r="r" t="t"/>
            <a:pathLst>
              <a:path extrusionOk="0" h="17830" w="39368">
                <a:moveTo>
                  <a:pt x="0" y="17830"/>
                </a:moveTo>
                <a:cubicBezTo>
                  <a:pt x="1369" y="16290"/>
                  <a:pt x="5477" y="11098"/>
                  <a:pt x="8216" y="8587"/>
                </a:cubicBezTo>
                <a:cubicBezTo>
                  <a:pt x="10955" y="6077"/>
                  <a:pt x="13693" y="4136"/>
                  <a:pt x="16432" y="2767"/>
                </a:cubicBezTo>
                <a:cubicBezTo>
                  <a:pt x="19171" y="1398"/>
                  <a:pt x="21738" y="828"/>
                  <a:pt x="24648" y="371"/>
                </a:cubicBezTo>
                <a:cubicBezTo>
                  <a:pt x="27558" y="-85"/>
                  <a:pt x="31438" y="28"/>
                  <a:pt x="33891" y="28"/>
                </a:cubicBezTo>
                <a:cubicBezTo>
                  <a:pt x="36344" y="28"/>
                  <a:pt x="38455" y="314"/>
                  <a:pt x="39368" y="3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2" name="Google Shape;402;p34"/>
          <p:cNvSpPr txBox="1"/>
          <p:nvPr/>
        </p:nvSpPr>
        <p:spPr>
          <a:xfrm>
            <a:off x="741413" y="3657700"/>
            <a:ext cx="2700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budget allocation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on ads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850500" y="1299700"/>
            <a:ext cx="146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 ads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1873400" y="2664925"/>
            <a:ext cx="427925" cy="432550"/>
          </a:xfrm>
          <a:custGeom>
            <a:rect b="b" l="l" r="r" t="t"/>
            <a:pathLst>
              <a:path extrusionOk="0" h="17302" w="17117">
                <a:moveTo>
                  <a:pt x="0" y="0"/>
                </a:moveTo>
                <a:cubicBezTo>
                  <a:pt x="571" y="1369"/>
                  <a:pt x="1256" y="5477"/>
                  <a:pt x="3424" y="8216"/>
                </a:cubicBezTo>
                <a:cubicBezTo>
                  <a:pt x="5592" y="10955"/>
                  <a:pt x="10727" y="14949"/>
                  <a:pt x="13009" y="16432"/>
                </a:cubicBezTo>
                <a:cubicBezTo>
                  <a:pt x="15291" y="17916"/>
                  <a:pt x="16432" y="17003"/>
                  <a:pt x="17117" y="171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405" name="Google Shape;405;p34"/>
          <p:cNvGrpSpPr/>
          <p:nvPr/>
        </p:nvGrpSpPr>
        <p:grpSpPr>
          <a:xfrm>
            <a:off x="6695275" y="2719381"/>
            <a:ext cx="334919" cy="335836"/>
            <a:chOff x="-32927950" y="3944800"/>
            <a:chExt cx="292225" cy="293025"/>
          </a:xfrm>
        </p:grpSpPr>
        <p:sp>
          <p:nvSpPr>
            <p:cNvPr id="406" name="Google Shape;406;p34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4"/>
          <p:cNvSpPr txBox="1"/>
          <p:nvPr/>
        </p:nvSpPr>
        <p:spPr>
          <a:xfrm>
            <a:off x="6548300" y="1828175"/>
            <a:ext cx="1630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GPTS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bandit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for advertising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4831200" y="1883475"/>
            <a:ext cx="1822175" cy="869675"/>
          </a:xfrm>
          <a:custGeom>
            <a:rect b="b" l="l" r="r" t="t"/>
            <a:pathLst>
              <a:path extrusionOk="0" h="34787" w="72887">
                <a:moveTo>
                  <a:pt x="0" y="0"/>
                </a:moveTo>
                <a:cubicBezTo>
                  <a:pt x="8614" y="1325"/>
                  <a:pt x="39535" y="2154"/>
                  <a:pt x="51683" y="7952"/>
                </a:cubicBezTo>
                <a:cubicBezTo>
                  <a:pt x="63831" y="13750"/>
                  <a:pt x="69353" y="30315"/>
                  <a:pt x="72887" y="347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7" name="Google Shape;417;p34"/>
          <p:cNvSpPr/>
          <p:nvPr/>
        </p:nvSpPr>
        <p:spPr>
          <a:xfrm>
            <a:off x="5535225" y="2247925"/>
            <a:ext cx="1085000" cy="571500"/>
          </a:xfrm>
          <a:custGeom>
            <a:rect b="b" l="l" r="r" t="t"/>
            <a:pathLst>
              <a:path extrusionOk="0" h="22860" w="43400">
                <a:moveTo>
                  <a:pt x="0" y="0"/>
                </a:moveTo>
                <a:cubicBezTo>
                  <a:pt x="3700" y="994"/>
                  <a:pt x="14964" y="2153"/>
                  <a:pt x="22197" y="5963"/>
                </a:cubicBezTo>
                <a:cubicBezTo>
                  <a:pt x="29430" y="9773"/>
                  <a:pt x="39866" y="20044"/>
                  <a:pt x="43400" y="228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8" name="Google Shape;418;p34"/>
          <p:cNvSpPr/>
          <p:nvPr/>
        </p:nvSpPr>
        <p:spPr>
          <a:xfrm>
            <a:off x="4557875" y="2600379"/>
            <a:ext cx="2045800" cy="293575"/>
          </a:xfrm>
          <a:custGeom>
            <a:rect b="b" l="l" r="r" t="t"/>
            <a:pathLst>
              <a:path extrusionOk="0" h="11743" w="81832">
                <a:moveTo>
                  <a:pt x="0" y="810"/>
                </a:moveTo>
                <a:cubicBezTo>
                  <a:pt x="8835" y="810"/>
                  <a:pt x="39369" y="-1012"/>
                  <a:pt x="53008" y="810"/>
                </a:cubicBezTo>
                <a:cubicBezTo>
                  <a:pt x="66647" y="2632"/>
                  <a:pt x="77028" y="9921"/>
                  <a:pt x="81832" y="117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